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62" r:id="rId3"/>
    <p:sldId id="257" r:id="rId4"/>
    <p:sldId id="260" r:id="rId5"/>
    <p:sldId id="261" r:id="rId6"/>
    <p:sldId id="271" r:id="rId7"/>
    <p:sldId id="272" r:id="rId8"/>
    <p:sldId id="295" r:id="rId9"/>
    <p:sldId id="297" r:id="rId10"/>
    <p:sldId id="299" r:id="rId11"/>
    <p:sldId id="300" r:id="rId12"/>
    <p:sldId id="301" r:id="rId13"/>
    <p:sldId id="318" r:id="rId14"/>
    <p:sldId id="302" r:id="rId15"/>
    <p:sldId id="304" r:id="rId16"/>
    <p:sldId id="305" r:id="rId17"/>
    <p:sldId id="307" r:id="rId18"/>
    <p:sldId id="309" r:id="rId19"/>
    <p:sldId id="311" r:id="rId20"/>
    <p:sldId id="312" r:id="rId21"/>
    <p:sldId id="264" r:id="rId22"/>
    <p:sldId id="258" r:id="rId23"/>
    <p:sldId id="268" r:id="rId24"/>
    <p:sldId id="269" r:id="rId25"/>
    <p:sldId id="289" r:id="rId26"/>
    <p:sldId id="290" r:id="rId27"/>
    <p:sldId id="291" r:id="rId28"/>
    <p:sldId id="293" r:id="rId29"/>
    <p:sldId id="259" r:id="rId30"/>
    <p:sldId id="265" r:id="rId31"/>
    <p:sldId id="266" r:id="rId32"/>
    <p:sldId id="275" r:id="rId33"/>
    <p:sldId id="276" r:id="rId34"/>
    <p:sldId id="279" r:id="rId35"/>
    <p:sldId id="280" r:id="rId36"/>
    <p:sldId id="282" r:id="rId37"/>
    <p:sldId id="281" r:id="rId38"/>
    <p:sldId id="284" r:id="rId39"/>
    <p:sldId id="285" r:id="rId40"/>
    <p:sldId id="316" r:id="rId41"/>
    <p:sldId id="286" r:id="rId42"/>
    <p:sldId id="321" r:id="rId43"/>
    <p:sldId id="263" r:id="rId44"/>
    <p:sldId id="322" r:id="rId45"/>
    <p:sldId id="32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b="1" dirty="0"/>
              <a:t>Medien als Informationsquellen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Internet</c:v>
                </c:pt>
              </c:strCache>
            </c:strRef>
          </c:tx>
          <c:spPr>
            <a:ln w="50800" cap="rnd" cmpd="sng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Tabelle1!$B$2:$B$10</c:f>
              <c:numCache>
                <c:formatCode>General</c:formatCode>
                <c:ptCount val="9"/>
                <c:pt idx="0">
                  <c:v>28</c:v>
                </c:pt>
                <c:pt idx="1">
                  <c:v>37</c:v>
                </c:pt>
                <c:pt idx="2">
                  <c:v>43</c:v>
                </c:pt>
                <c:pt idx="3">
                  <c:v>51</c:v>
                </c:pt>
                <c:pt idx="4">
                  <c:v>57</c:v>
                </c:pt>
                <c:pt idx="5">
                  <c:v>61</c:v>
                </c:pt>
                <c:pt idx="6">
                  <c:v>62</c:v>
                </c:pt>
                <c:pt idx="7">
                  <c:v>64</c:v>
                </c:pt>
                <c:pt idx="8">
                  <c:v>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F-41DA-8A67-A619A51D9D9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Fernsehen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Tabelle1!$C$2:$C$10</c:f>
              <c:numCache>
                <c:formatCode>General</c:formatCode>
                <c:ptCount val="9"/>
                <c:pt idx="0">
                  <c:v>73</c:v>
                </c:pt>
                <c:pt idx="1">
                  <c:v>73</c:v>
                </c:pt>
                <c:pt idx="2">
                  <c:v>69</c:v>
                </c:pt>
                <c:pt idx="3">
                  <c:v>64</c:v>
                </c:pt>
                <c:pt idx="4">
                  <c:v>63</c:v>
                </c:pt>
                <c:pt idx="5">
                  <c:v>62</c:v>
                </c:pt>
                <c:pt idx="6">
                  <c:v>62</c:v>
                </c:pt>
                <c:pt idx="7">
                  <c:v>62</c:v>
                </c:pt>
                <c:pt idx="8">
                  <c:v>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4F-41DA-8A67-A619A51D9D9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Zeitungen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Tabelle1!$D$2:$D$10</c:f>
              <c:numCache>
                <c:formatCode>General</c:formatCode>
                <c:ptCount val="9"/>
                <c:pt idx="0">
                  <c:v>61</c:v>
                </c:pt>
                <c:pt idx="1">
                  <c:v>60</c:v>
                </c:pt>
                <c:pt idx="2">
                  <c:v>53</c:v>
                </c:pt>
                <c:pt idx="3">
                  <c:v>50</c:v>
                </c:pt>
                <c:pt idx="4">
                  <c:v>49</c:v>
                </c:pt>
                <c:pt idx="5">
                  <c:v>48</c:v>
                </c:pt>
                <c:pt idx="6">
                  <c:v>48</c:v>
                </c:pt>
                <c:pt idx="7">
                  <c:v>47</c:v>
                </c:pt>
                <c:pt idx="8">
                  <c:v>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4F-41DA-8A67-A619A51D9D9D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Zeitschriften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Tabelle1!$E$2:$E$10</c:f>
              <c:numCache>
                <c:formatCode>General</c:formatCode>
                <c:ptCount val="9"/>
                <c:pt idx="0">
                  <c:v>44</c:v>
                </c:pt>
                <c:pt idx="1">
                  <c:v>43</c:v>
                </c:pt>
                <c:pt idx="2">
                  <c:v>40</c:v>
                </c:pt>
                <c:pt idx="3">
                  <c:v>38</c:v>
                </c:pt>
                <c:pt idx="4">
                  <c:v>37</c:v>
                </c:pt>
                <c:pt idx="5">
                  <c:v>35</c:v>
                </c:pt>
                <c:pt idx="6">
                  <c:v>35</c:v>
                </c:pt>
                <c:pt idx="7">
                  <c:v>34</c:v>
                </c:pt>
                <c:pt idx="8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4F-41DA-8A67-A619A51D9D9D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Radio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Tabelle1!$F$2:$F$10</c:f>
              <c:numCache>
                <c:formatCode>General</c:formatCode>
                <c:ptCount val="9"/>
                <c:pt idx="0">
                  <c:v>32</c:v>
                </c:pt>
                <c:pt idx="1">
                  <c:v>34</c:v>
                </c:pt>
                <c:pt idx="2">
                  <c:v>32</c:v>
                </c:pt>
                <c:pt idx="3">
                  <c:v>30</c:v>
                </c:pt>
                <c:pt idx="4">
                  <c:v>29</c:v>
                </c:pt>
                <c:pt idx="5">
                  <c:v>29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4F-41DA-8A67-A619A51D9D9D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Spezifische Zeitschriften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Tabelle1!$G$2:$G$10</c:f>
              <c:numCache>
                <c:formatCode>General</c:formatCode>
                <c:ptCount val="9"/>
                <c:pt idx="0">
                  <c:v>26</c:v>
                </c:pt>
                <c:pt idx="1">
                  <c:v>24</c:v>
                </c:pt>
                <c:pt idx="2">
                  <c:v>23</c:v>
                </c:pt>
                <c:pt idx="3">
                  <c:v>23</c:v>
                </c:pt>
                <c:pt idx="4">
                  <c:v>22</c:v>
                </c:pt>
                <c:pt idx="5">
                  <c:v>20</c:v>
                </c:pt>
                <c:pt idx="6">
                  <c:v>20</c:v>
                </c:pt>
                <c:pt idx="7">
                  <c:v>19</c:v>
                </c:pt>
                <c:pt idx="8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4F-41DA-8A67-A619A51D9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910208"/>
        <c:axId val="58911744"/>
      </c:lineChart>
      <c:catAx>
        <c:axId val="58910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911744"/>
        <c:crosses val="autoZero"/>
        <c:auto val="1"/>
        <c:lblAlgn val="ctr"/>
        <c:lblOffset val="100"/>
        <c:noMultiLvlLbl val="0"/>
      </c:catAx>
      <c:valAx>
        <c:axId val="5891174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910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1100783597702453"/>
          <c:y val="0.22686608119157831"/>
          <c:w val="0.17812259880558406"/>
          <c:h val="0.77280873147523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="0" dirty="0"/>
              <a:t>CO2</a:t>
            </a:r>
            <a:r>
              <a:rPr lang="de-DE" baseline="0" dirty="0"/>
              <a:t> Verbrauch in der Herstellung des jeweiligen Mediums in kg</a:t>
            </a:r>
            <a:endParaRPr lang="de-DE" dirty="0"/>
          </a:p>
        </c:rich>
      </c:tx>
      <c:layout>
        <c:manualLayout>
          <c:xMode val="edge"/>
          <c:yMode val="edge"/>
          <c:x val="0.1896527064551714"/>
          <c:y val="3.5331230283911677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2.4929492114471284E-2"/>
          <c:y val="0.1538392178359953"/>
          <c:w val="0.95812992125984264"/>
          <c:h val="0.593171613800640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1 Exemplar</c:v>
                </c:pt>
              </c:strCache>
            </c:strRef>
          </c:tx>
          <c:spPr>
            <a:solidFill>
              <a:schemeClr val="accent1">
                <a:tint val="4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8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DA-42FE-AA17-170D4131368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 Exemplare</c:v>
                </c:pt>
              </c:strCache>
            </c:strRef>
          </c:tx>
          <c:spPr>
            <a:solidFill>
              <a:schemeClr val="accent1">
                <a:tint val="56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Tabelle1!$C$2:$C$3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DA-42FE-AA17-170D4131368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3 Exemplare</c:v>
                </c:pt>
              </c:strCache>
            </c:strRef>
          </c:tx>
          <c:spPr>
            <a:solidFill>
              <a:schemeClr val="accent1">
                <a:tint val="69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Tabelle1!$D$2:$D$3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DA-42FE-AA17-170D4131368F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4 Exemplare</c:v>
                </c:pt>
              </c:strCache>
            </c:strRef>
          </c:tx>
          <c:spPr>
            <a:solidFill>
              <a:schemeClr val="accent1">
                <a:tint val="81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Tabelle1!$E$2:$E$3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DA-42FE-AA17-170D4131368F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5 Exemplare</c:v>
                </c:pt>
              </c:strCache>
            </c:strRef>
          </c:tx>
          <c:spPr>
            <a:solidFill>
              <a:schemeClr val="accent1">
                <a:tint val="94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Tabelle1!$F$2:$F$3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DA-42FE-AA17-170D4131368F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6 Exemplare</c:v>
                </c:pt>
              </c:strCache>
            </c:strRef>
          </c:tx>
          <c:spPr>
            <a:solidFill>
              <a:schemeClr val="accent1">
                <a:shade val="9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Tabelle1!$G$2:$G$3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6DA-42FE-AA17-170D4131368F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7 Exemplare</c:v>
                </c:pt>
              </c:strCache>
            </c:strRef>
          </c:tx>
          <c:spPr>
            <a:solidFill>
              <a:schemeClr val="accent1">
                <a:shade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Tabelle1!$H$2:$H$3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DA-42FE-AA17-170D4131368F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8 Exemplare</c:v>
                </c:pt>
              </c:strCache>
            </c:strRef>
          </c:tx>
          <c:spPr>
            <a:solidFill>
              <a:schemeClr val="accent1">
                <a:shade val="68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Tabelle1!$I$2:$I$3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6DA-42FE-AA17-170D4131368F}"/>
            </c:ext>
          </c:extLst>
        </c:ser>
        <c:ser>
          <c:idx val="8"/>
          <c:order val="8"/>
          <c:tx>
            <c:strRef>
              <c:f>Tabelle1!$J$1</c:f>
              <c:strCache>
                <c:ptCount val="1"/>
                <c:pt idx="0">
                  <c:v>9 Exemplare</c:v>
                </c:pt>
              </c:strCache>
            </c:strRef>
          </c:tx>
          <c:spPr>
            <a:solidFill>
              <a:schemeClr val="accent1">
                <a:shade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Tabelle1!$J$2:$J$3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DA-42FE-AA17-170D4131368F}"/>
            </c:ext>
          </c:extLst>
        </c:ser>
        <c:ser>
          <c:idx val="9"/>
          <c:order val="9"/>
          <c:tx>
            <c:strRef>
              <c:f>Tabelle1!$K$1</c:f>
              <c:strCache>
                <c:ptCount val="1"/>
                <c:pt idx="0">
                  <c:v>10 Exemplare</c:v>
                </c:pt>
              </c:strCache>
            </c:strRef>
          </c:tx>
          <c:spPr>
            <a:solidFill>
              <a:schemeClr val="accent1">
                <a:shade val="42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Tabelle1!$K$2:$K$3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6DA-42FE-AA17-170D41313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7551616"/>
        <c:axId val="67553152"/>
      </c:barChart>
      <c:catAx>
        <c:axId val="6755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553152"/>
        <c:crosses val="autoZero"/>
        <c:auto val="1"/>
        <c:lblAlgn val="ctr"/>
        <c:lblOffset val="100"/>
        <c:noMultiLvlLbl val="0"/>
      </c:catAx>
      <c:valAx>
        <c:axId val="6755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551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278004918154959"/>
          <c:w val="0.56545893719806761"/>
          <c:h val="9.42231053925830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Das Alter der Nutzer</a:t>
            </a:r>
            <a:r>
              <a:rPr lang="de-DE" baseline="0" dirty="0"/>
              <a:t> </a:t>
            </a:r>
            <a:r>
              <a:rPr lang="de-DE" dirty="0"/>
              <a:t>von Streaming Diensten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14-29 Jahre</c:v>
                </c:pt>
                <c:pt idx="1">
                  <c:v>30-49 Jahre</c:v>
                </c:pt>
                <c:pt idx="2">
                  <c:v>50-64 Jahre</c:v>
                </c:pt>
                <c:pt idx="3">
                  <c:v>65 Jahre und älter</c:v>
                </c:pt>
              </c:strCache>
            </c:strRef>
          </c:cat>
          <c:val>
            <c:numRef>
              <c:f>Tabelle1!$B$2:$B$5</c:f>
              <c:numCache>
                <c:formatCode>0%</c:formatCode>
                <c:ptCount val="4"/>
                <c:pt idx="0">
                  <c:v>0.92</c:v>
                </c:pt>
                <c:pt idx="1">
                  <c:v>0.91</c:v>
                </c:pt>
                <c:pt idx="2">
                  <c:v>0.63000000000000012</c:v>
                </c:pt>
                <c:pt idx="3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A-42A1-8B11-D919F63484F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8750848"/>
        <c:axId val="78752384"/>
      </c:barChart>
      <c:catAx>
        <c:axId val="7875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752384"/>
        <c:crosses val="autoZero"/>
        <c:auto val="1"/>
        <c:lblAlgn val="ctr"/>
        <c:lblOffset val="100"/>
        <c:noMultiLvlLbl val="0"/>
      </c:catAx>
      <c:valAx>
        <c:axId val="787523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crossAx val="7875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Welche Endgeräte werden für Videostreams genutzt?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Anzahl der Befragten in %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PC/Laptop</c:v>
                </c:pt>
                <c:pt idx="1">
                  <c:v>Fernsehgerät /SmartTV</c:v>
                </c:pt>
                <c:pt idx="2">
                  <c:v>Smartphone</c:v>
                </c:pt>
                <c:pt idx="3">
                  <c:v>Tablet 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73</c:v>
                </c:pt>
                <c:pt idx="1">
                  <c:v>71</c:v>
                </c:pt>
                <c:pt idx="2">
                  <c:v>64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75-4F10-8CA0-39F7CAB5947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6479488"/>
        <c:axId val="80130816"/>
      </c:barChart>
      <c:catAx>
        <c:axId val="76479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0130816"/>
        <c:crosses val="autoZero"/>
        <c:auto val="1"/>
        <c:lblAlgn val="ctr"/>
        <c:lblOffset val="100"/>
        <c:noMultiLvlLbl val="0"/>
      </c:catAx>
      <c:valAx>
        <c:axId val="80130816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7647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Weshalb nutzen Sie keine Streamig-Dienste?</a:t>
            </a:r>
          </a:p>
        </c:rich>
      </c:tx>
      <c:layout>
        <c:manualLayout>
          <c:xMode val="edge"/>
          <c:yMode val="edge"/>
          <c:x val="1.7617920730383884E-2"/>
          <c:y val="9.8914373263615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32951292510867641"/>
          <c:y val="0.1738920440684607"/>
          <c:w val="0.76105647145669297"/>
          <c:h val="0.770545228189885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Prozentanteil der Gründe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Tabelle1!$A$2:$A$11</c:f>
              <c:strCache>
                <c:ptCount val="10"/>
                <c:pt idx="0">
                  <c:v>Der Preis ist mir zu hoch</c:v>
                </c:pt>
                <c:pt idx="1">
                  <c:v>Die Bedienung ist mir zu kompliziert</c:v>
                </c:pt>
                <c:pt idx="2">
                  <c:v>Die Anmeldung ist mir zu kompliziert</c:v>
                </c:pt>
                <c:pt idx="3">
                  <c:v>Unzureichende Übertragungsqualität</c:v>
                </c:pt>
                <c:pt idx="4">
                  <c:v>Ich möchte Musik- oder Filmtitel gern besitzen</c:v>
                </c:pt>
                <c:pt idx="5">
                  <c:v>Ich kenne keine Streaming-Anbieter</c:v>
                </c:pt>
                <c:pt idx="6">
                  <c:v>Aus Datenschutzgründen</c:v>
                </c:pt>
                <c:pt idx="7">
                  <c:v>Zu kleine Auswahl an Musik- oder Filmtiteln</c:v>
                </c:pt>
                <c:pt idx="8">
                  <c:v>Sonstige Gründe</c:v>
                </c:pt>
                <c:pt idx="9">
                  <c:v>Weiß nicht/ keine Angabe</c:v>
                </c:pt>
              </c:strCache>
            </c:strRef>
          </c:cat>
          <c:val>
            <c:numRef>
              <c:f>Tabelle1!$B$2:$B$11</c:f>
              <c:numCache>
                <c:formatCode>0%</c:formatCode>
                <c:ptCount val="10"/>
                <c:pt idx="0">
                  <c:v>0.32000000000000006</c:v>
                </c:pt>
                <c:pt idx="1">
                  <c:v>0.27</c:v>
                </c:pt>
                <c:pt idx="2">
                  <c:v>0.22</c:v>
                </c:pt>
                <c:pt idx="3">
                  <c:v>0.19</c:v>
                </c:pt>
                <c:pt idx="4">
                  <c:v>0.13</c:v>
                </c:pt>
                <c:pt idx="5">
                  <c:v>0.11</c:v>
                </c:pt>
                <c:pt idx="6">
                  <c:v>8.0000000000000016E-2</c:v>
                </c:pt>
                <c:pt idx="7">
                  <c:v>3.0000000000000002E-2</c:v>
                </c:pt>
                <c:pt idx="8">
                  <c:v>0.27</c:v>
                </c:pt>
                <c:pt idx="9">
                  <c:v>3.0000000000000002E-2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72-4585-B386-9D16B6256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4095360"/>
        <c:axId val="84096896"/>
      </c:barChart>
      <c:catAx>
        <c:axId val="84095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096896"/>
        <c:crosses val="autoZero"/>
        <c:auto val="1"/>
        <c:lblAlgn val="ctr"/>
        <c:lblOffset val="100"/>
        <c:noMultiLvlLbl val="0"/>
      </c:catAx>
      <c:valAx>
        <c:axId val="84096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095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Spotify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560039370078756E-2"/>
          <c:y val="0.17695071500057116"/>
          <c:w val="0.92031496062992113"/>
          <c:h val="0.805928100029029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243</c:v>
                </c:pt>
                <c:pt idx="1">
                  <c:v>575</c:v>
                </c:pt>
                <c:pt idx="2">
                  <c:v>747</c:v>
                </c:pt>
                <c:pt idx="3">
                  <c:v>1300</c:v>
                </c:pt>
                <c:pt idx="4">
                  <c:v>2120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3F-4621-822D-91116500820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ind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-59</c:v>
                </c:pt>
                <c:pt idx="1">
                  <c:v>-78</c:v>
                </c:pt>
                <c:pt idx="2">
                  <c:v>-68</c:v>
                </c:pt>
                <c:pt idx="3">
                  <c:v>-177</c:v>
                </c:pt>
                <c:pt idx="4">
                  <c:v>-188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3F-4621-822D-911165008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4131840"/>
        <c:axId val="84133376"/>
      </c:barChart>
      <c:catAx>
        <c:axId val="8413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33376"/>
        <c:crosses val="autoZero"/>
        <c:auto val="1"/>
        <c:lblAlgn val="ctr"/>
        <c:lblOffset val="100"/>
        <c:noMultiLvlLbl val="0"/>
      </c:catAx>
      <c:valAx>
        <c:axId val="84133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3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Pandora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521398798661504"/>
          <c:y val="0.13532067222039518"/>
          <c:w val="0.85249544592069848"/>
          <c:h val="0.751191622560977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267</c:v>
                </c:pt>
                <c:pt idx="1">
                  <c:v>410</c:v>
                </c:pt>
                <c:pt idx="2">
                  <c:v>638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B-4C75-B1C1-5D93F750629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-9</c:v>
                </c:pt>
                <c:pt idx="1">
                  <c:v>-36</c:v>
                </c:pt>
                <c:pt idx="2">
                  <c:v>-41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2B-4C75-B1C1-5D93F7506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204928"/>
        <c:axId val="84563072"/>
      </c:barChart>
      <c:catAx>
        <c:axId val="8420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563072"/>
        <c:crosses val="autoZero"/>
        <c:auto val="1"/>
        <c:lblAlgn val="ctr"/>
        <c:lblOffset val="100"/>
        <c:noMultiLvlLbl val="0"/>
      </c:catAx>
      <c:valAx>
        <c:axId val="8456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20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Netflix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1000</c:v>
                </c:pt>
                <c:pt idx="1">
                  <c:v>1175</c:v>
                </c:pt>
                <c:pt idx="2">
                  <c:v>1486</c:v>
                </c:pt>
                <c:pt idx="3">
                  <c:v>1820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57-4D74-8055-69ADC904AD3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2.7</c:v>
                </c:pt>
                <c:pt idx="1">
                  <c:v>48.4</c:v>
                </c:pt>
                <c:pt idx="2">
                  <c:v>83.4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57-4D74-8055-69ADC904A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626816"/>
        <c:axId val="84636800"/>
      </c:barChart>
      <c:catAx>
        <c:axId val="8462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636800"/>
        <c:crosses val="autoZero"/>
        <c:auto val="1"/>
        <c:lblAlgn val="ctr"/>
        <c:lblOffset val="100"/>
        <c:noMultiLvlLbl val="0"/>
      </c:catAx>
      <c:valAx>
        <c:axId val="8463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62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Internet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Anteil der Nutzer in %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6.6252473347590712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3925968332772022E-2"/>
                      <c:h val="9.80955742808304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9F0-4A77-93C5-03C40714A7EB}"/>
                </c:ext>
              </c:extLst>
            </c:dLbl>
            <c:dLbl>
              <c:idx val="1"/>
              <c:layout>
                <c:manualLayout>
                  <c:x val="-5.8375830073028767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D9F0-4A77-93C5-03C40714A7EB}"/>
                </c:ext>
              </c:extLst>
            </c:dLbl>
            <c:dLbl>
              <c:idx val="2"/>
              <c:layout>
                <c:manualLayout>
                  <c:x val="-5.9306972695408369E-2"/>
                  <c:y val="4.08609949399472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9F0-4A77-93C5-03C40714A7EB}"/>
                </c:ext>
              </c:extLst>
            </c:dLbl>
            <c:dLbl>
              <c:idx val="3"/>
              <c:layout>
                <c:manualLayout>
                  <c:x val="-5.9168175614372896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F0-4A77-93C5-03C40714A7EB}"/>
                </c:ext>
              </c:extLst>
            </c:dLbl>
            <c:dLbl>
              <c:idx val="4"/>
              <c:layout>
                <c:manualLayout>
                  <c:x val="-3.5647716979272791E-2"/>
                  <c:y val="4.66982799313682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F0-4A77-93C5-03C40714A7EB}"/>
                </c:ext>
              </c:extLst>
            </c:dLbl>
            <c:dLbl>
              <c:idx val="5"/>
              <c:layout>
                <c:manualLayout>
                  <c:x val="-6.6252473347590712E-2"/>
                  <c:y val="3.502370994852613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299398964923509E-2"/>
                      <c:h val="6.30718643323042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9F0-4A77-93C5-03C40714A7EB}"/>
                </c:ext>
              </c:extLst>
            </c:dLbl>
            <c:dLbl>
              <c:idx val="6"/>
              <c:layout>
                <c:manualLayout>
                  <c:x val="-6.0000958100585623E-2"/>
                  <c:y val="3.50237099485261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9F0-4A77-93C5-03C40714A7EB}"/>
                </c:ext>
              </c:extLst>
            </c:dLbl>
            <c:dLbl>
              <c:idx val="7"/>
              <c:layout>
                <c:manualLayout>
                  <c:x val="-5.2298448696719083E-2"/>
                  <c:y val="3.502370994852613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F0-4A77-93C5-03C40714A7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noFill/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41.7</c:v>
                </c:pt>
                <c:pt idx="1">
                  <c:v>52.7</c:v>
                </c:pt>
                <c:pt idx="2">
                  <c:v>58.2</c:v>
                </c:pt>
                <c:pt idx="3">
                  <c:v>65.099999999999994</c:v>
                </c:pt>
                <c:pt idx="4">
                  <c:v>72</c:v>
                </c:pt>
                <c:pt idx="5">
                  <c:v>75.599999999999994</c:v>
                </c:pt>
                <c:pt idx="6">
                  <c:v>76.8</c:v>
                </c:pt>
                <c:pt idx="7">
                  <c:v>77.599999999999994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00-4312-B48F-72D5F2F323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1983744"/>
        <c:axId val="61985536"/>
      </c:lineChart>
      <c:catAx>
        <c:axId val="6198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1985536"/>
        <c:crosses val="autoZero"/>
        <c:auto val="1"/>
        <c:lblAlgn val="ctr"/>
        <c:lblOffset val="100"/>
        <c:noMultiLvlLbl val="0"/>
      </c:catAx>
      <c:valAx>
        <c:axId val="6198553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6198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Nutzung in Minuten pro Tag im Durschnitt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Nutzung in Minuten pro Tag im Durschnitt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5.8873517857192512E-2"/>
                  <c:y val="3.23926405404678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FAC-4BFA-BF77-387EAADF9F65}"/>
                </c:ext>
              </c:extLst>
            </c:dLbl>
            <c:dLbl>
              <c:idx val="1"/>
              <c:layout>
                <c:manualLayout>
                  <c:x val="-4.9373190444554509E-2"/>
                  <c:y val="2.94478550367889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AC-4BFA-BF77-387EAADF9F65}"/>
                </c:ext>
              </c:extLst>
            </c:dLbl>
            <c:dLbl>
              <c:idx val="2"/>
              <c:layout>
                <c:manualLayout>
                  <c:x val="-5.2916156552879026E-2"/>
                  <c:y val="3.828221154782553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AC-4BFA-BF77-387EAADF9F65}"/>
                </c:ext>
              </c:extLst>
            </c:dLbl>
            <c:dLbl>
              <c:idx val="3"/>
              <c:layout>
                <c:manualLayout>
                  <c:x val="-4.7286604991047393E-2"/>
                  <c:y val="4.12269970515044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AC-4BFA-BF77-387EAADF9F65}"/>
                </c:ext>
              </c:extLst>
            </c:dLbl>
            <c:dLbl>
              <c:idx val="4"/>
              <c:layout>
                <c:manualLayout>
                  <c:x val="-5.1302323974507485E-2"/>
                  <c:y val="4.122699705150453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AC-4BFA-BF77-387EAADF9F65}"/>
                </c:ext>
              </c:extLst>
            </c:dLbl>
            <c:dLbl>
              <c:idx val="5"/>
              <c:layout>
                <c:manualLayout>
                  <c:x val="-5.2310969335989797E-2"/>
                  <c:y val="4.41717825551834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AC-4BFA-BF77-387EAADF9F65}"/>
                </c:ext>
              </c:extLst>
            </c:dLbl>
            <c:dLbl>
              <c:idx val="6"/>
              <c:layout>
                <c:manualLayout>
                  <c:x val="-5.8955321378635454E-2"/>
                  <c:y val="3.82822115478256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AC-4BFA-BF77-387EAADF9F65}"/>
                </c:ext>
              </c:extLst>
            </c:dLbl>
            <c:dLbl>
              <c:idx val="7"/>
              <c:layout>
                <c:manualLayout>
                  <c:x val="-5.5653794789910081E-2"/>
                  <c:y val="3.82822115478256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AC-4BFA-BF77-387EAADF9F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35</c:v>
                </c:pt>
                <c:pt idx="1">
                  <c:v>43</c:v>
                </c:pt>
                <c:pt idx="2">
                  <c:v>48</c:v>
                </c:pt>
                <c:pt idx="3">
                  <c:v>58</c:v>
                </c:pt>
                <c:pt idx="4">
                  <c:v>77</c:v>
                </c:pt>
                <c:pt idx="5">
                  <c:v>83</c:v>
                </c:pt>
                <c:pt idx="6">
                  <c:v>111</c:v>
                </c:pt>
                <c:pt idx="7">
                  <c:v>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AB-476B-BF67-BE2A462C682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3418752"/>
        <c:axId val="63420288"/>
      </c:lineChart>
      <c:catAx>
        <c:axId val="6341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3420288"/>
        <c:crosses val="autoZero"/>
        <c:auto val="1"/>
        <c:lblAlgn val="ctr"/>
        <c:lblOffset val="100"/>
        <c:noMultiLvlLbl val="0"/>
      </c:catAx>
      <c:valAx>
        <c:axId val="6342028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63418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068958593290596E-2"/>
          <c:y val="4.2897677563031887E-2"/>
          <c:w val="0.93650177607580476"/>
          <c:h val="0.77362542750338026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Täglich verkaufte Auflage der Tageszeitungen (in Millionen)</c:v>
                </c:pt>
              </c:strCache>
            </c:strRef>
          </c:tx>
          <c:marker>
            <c:spPr>
              <a:ln w="31750"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200" b="0" i="1"/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Tabelle1!$A$2:$A$11</c:f>
              <c:numCache>
                <c:formatCode>General</c:formatCode>
                <c:ptCount val="10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</c:numCache>
            </c:numRef>
          </c:cat>
          <c:val>
            <c:numRef>
              <c:f>Tabelle1!$B$2:$B$11</c:f>
              <c:numCache>
                <c:formatCode>General</c:formatCode>
                <c:ptCount val="10"/>
                <c:pt idx="0">
                  <c:v>22.6</c:v>
                </c:pt>
                <c:pt idx="1">
                  <c:v>21.7</c:v>
                </c:pt>
                <c:pt idx="2">
                  <c:v>21.7</c:v>
                </c:pt>
                <c:pt idx="3">
                  <c:v>21</c:v>
                </c:pt>
                <c:pt idx="4">
                  <c:v>20.8</c:v>
                </c:pt>
                <c:pt idx="5">
                  <c:v>20</c:v>
                </c:pt>
                <c:pt idx="6">
                  <c:v>19.95</c:v>
                </c:pt>
                <c:pt idx="7">
                  <c:v>19.399999999999999</c:v>
                </c:pt>
                <c:pt idx="8">
                  <c:v>18.8</c:v>
                </c:pt>
                <c:pt idx="9">
                  <c:v>18.399999999999999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E1-470F-8E78-9CE2F0CFF8E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0149632"/>
        <c:axId val="90151552"/>
      </c:lineChart>
      <c:catAx>
        <c:axId val="90149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90151552"/>
        <c:crosses val="autoZero"/>
        <c:auto val="1"/>
        <c:lblAlgn val="ctr"/>
        <c:lblOffset val="100"/>
        <c:noMultiLvlLbl val="0"/>
      </c:catAx>
      <c:valAx>
        <c:axId val="9015155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crossAx val="9014963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/>
            </a:pPr>
            <a:r>
              <a:rPr lang="en-US" sz="2000" dirty="0"/>
              <a:t>In</a:t>
            </a:r>
            <a:r>
              <a:rPr lang="en-US" sz="2000" baseline="0" dirty="0"/>
              <a:t> Deutschland </a:t>
            </a:r>
            <a:r>
              <a:rPr lang="en-US" sz="2000" baseline="0" dirty="0" err="1"/>
              <a:t>gibt</a:t>
            </a:r>
            <a:r>
              <a:rPr lang="en-US" sz="2000" baseline="0" dirty="0"/>
              <a:t> </a:t>
            </a:r>
            <a:r>
              <a:rPr lang="en-US" sz="2000" baseline="0" dirty="0" err="1"/>
              <a:t>es</a:t>
            </a:r>
            <a:r>
              <a:rPr lang="en-US" sz="2000" baseline="0" dirty="0"/>
              <a:t> </a:t>
            </a:r>
            <a:r>
              <a:rPr lang="en-US" sz="2000" baseline="0" dirty="0" err="1"/>
              <a:t>immer</a:t>
            </a:r>
            <a:r>
              <a:rPr lang="en-US" sz="2000" baseline="0" dirty="0"/>
              <a:t> </a:t>
            </a:r>
            <a:r>
              <a:rPr lang="en-US" sz="2000" baseline="0" dirty="0" err="1"/>
              <a:t>weniger</a:t>
            </a:r>
            <a:r>
              <a:rPr lang="en-US" sz="2000" baseline="0" dirty="0"/>
              <a:t> </a:t>
            </a:r>
            <a:r>
              <a:rPr lang="en-US" sz="2000" baseline="0" dirty="0" err="1"/>
              <a:t>Tageszeitungen</a:t>
            </a:r>
            <a:endParaRPr lang="en-US" sz="2000" baseline="0" dirty="0"/>
          </a:p>
          <a:p>
            <a:pPr algn="l">
              <a:defRPr/>
            </a:pP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Anzahl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der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Tageszeitungen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8.0048707361872154E-2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2396855265481605E-2"/>
          <c:y val="0.12858450833180737"/>
          <c:w val="0.92032689468503937"/>
          <c:h val="0.786123044652863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
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dk1">
                      <a:tint val="60000"/>
                      <a:lumMod val="104000"/>
                    </a:schemeClr>
                  </a:gs>
                  <a:gs pos="100000">
                    <a:schemeClr val="dk1">
                      <a:tint val="84000"/>
                    </a:schemeClr>
                  </a:gs>
                </a:gsLst>
                <a:lin ang="5400000" scaled="0"/>
              </a:gradFill>
              <a:ln w="9525" cap="rnd" cmpd="sng" algn="ctr">
                <a:solidFill>
                  <a:schemeClr val="dk1">
                    <a:tint val="60000"/>
                  </a:schemeClr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0-1E35-4A30-B300-9873A60EBB49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96000"/>
                      <a:lumMod val="102000"/>
                    </a:schemeClr>
                  </a:gs>
                  <a:gs pos="100000">
                    <a:schemeClr val="accent1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 w="9525" cap="rnd" cmpd="sng" algn="ctr">
                <a:solidFill>
                  <a:schemeClr val="accent1">
                    <a:tint val="60000"/>
                  </a:schemeClr>
                </a:solidFill>
                <a:prstDash val="solid"/>
              </a:ln>
              <a:effectLst>
                <a:reflection blurRad="12700" stA="26000" endPos="32000" dist="12700" dir="5400000" sy="-100000" rotWithShape="0"/>
              </a:effectLst>
            </c:spPr>
            <c:extLst>
              <c:ext xmlns:c16="http://schemas.microsoft.com/office/drawing/2014/chart" uri="{C3380CC4-5D6E-409C-BE32-E72D297353CC}">
                <c16:uniqueId val="{00000001-1E35-4A30-B300-9873A60EBB49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Tabelle1!$A$2:$A$5</c:f>
              <c:numCache>
                <c:formatCode>General</c:formatCode>
                <c:ptCount val="4"/>
                <c:pt idx="0">
                  <c:v>1992</c:v>
                </c:pt>
                <c:pt idx="1">
                  <c:v>2002</c:v>
                </c:pt>
                <c:pt idx="2">
                  <c:v>2012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426</c:v>
                </c:pt>
                <c:pt idx="1">
                  <c:v>385</c:v>
                </c:pt>
                <c:pt idx="2">
                  <c:v>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35-4A30-B300-9873A60EBB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9696128"/>
        <c:axId val="130985344"/>
      </c:barChart>
      <c:catAx>
        <c:axId val="109696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30985344"/>
        <c:crosses val="autoZero"/>
        <c:auto val="1"/>
        <c:lblAlgn val="ctr"/>
        <c:lblOffset val="100"/>
        <c:noMultiLvlLbl val="0"/>
      </c:catAx>
      <c:valAx>
        <c:axId val="1309853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96961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404213216803402E-2"/>
          <c:y val="4.1642153221413354E-2"/>
          <c:w val="0.85390895669291333"/>
          <c:h val="0.869009850577642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28</c:v>
                </c:pt>
                <c:pt idx="1">
                  <c:v>45</c:v>
                </c:pt>
                <c:pt idx="2">
                  <c:v>57</c:v>
                </c:pt>
                <c:pt idx="3">
                  <c:v>67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F5-4D4E-B135-76721DA7806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2005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27</c:v>
                </c:pt>
                <c:pt idx="1">
                  <c:v>40</c:v>
                </c:pt>
                <c:pt idx="2">
                  <c:v>52</c:v>
                </c:pt>
                <c:pt idx="3">
                  <c:v>62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F5-4D4E-B135-76721DA7806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2006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28</c:v>
                </c:pt>
                <c:pt idx="1">
                  <c:v>39</c:v>
                </c:pt>
                <c:pt idx="2">
                  <c:v>51</c:v>
                </c:pt>
                <c:pt idx="3">
                  <c:v>64</c:v>
                </c:pt>
                <c:pt idx="4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F5-4D4E-B135-76721DA78064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2007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25</c:v>
                </c:pt>
                <c:pt idx="1">
                  <c:v>37</c:v>
                </c:pt>
                <c:pt idx="2">
                  <c:v>50</c:v>
                </c:pt>
                <c:pt idx="3">
                  <c:v>59</c:v>
                </c:pt>
                <c:pt idx="4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9F5-4D4E-B135-76721DA78064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2008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0">
                  <c:v>24</c:v>
                </c:pt>
                <c:pt idx="1">
                  <c:v>33</c:v>
                </c:pt>
                <c:pt idx="2">
                  <c:v>47</c:v>
                </c:pt>
                <c:pt idx="3">
                  <c:v>57</c:v>
                </c:pt>
                <c:pt idx="4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F5-4D4E-B135-76721DA78064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2009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Tabelle1!$G$2:$G$6</c:f>
              <c:numCache>
                <c:formatCode>General</c:formatCode>
                <c:ptCount val="5"/>
                <c:pt idx="0">
                  <c:v>21</c:v>
                </c:pt>
                <c:pt idx="1">
                  <c:v>31</c:v>
                </c:pt>
                <c:pt idx="2">
                  <c:v>46</c:v>
                </c:pt>
                <c:pt idx="3">
                  <c:v>56</c:v>
                </c:pt>
                <c:pt idx="4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9F5-4D4E-B135-76721DA78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2755328"/>
        <c:axId val="130988672"/>
      </c:barChart>
      <c:catAx>
        <c:axId val="122755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0988672"/>
        <c:crosses val="autoZero"/>
        <c:auto val="1"/>
        <c:lblAlgn val="ctr"/>
        <c:lblOffset val="100"/>
        <c:noMultiLvlLbl val="0"/>
      </c:catAx>
      <c:valAx>
        <c:axId val="1309886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27553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6"/>
          <c:y val="0.28609619303049993"/>
          <c:w val="9.7738312007874015E-2"/>
          <c:h val="0.4090574305451876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634710807134507E-2"/>
          <c:y val="4.4331024621057438E-2"/>
          <c:w val="0.85390895669291389"/>
          <c:h val="0.86900985057764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'Tabelle1'!$B$1</c:f>
              <c:strCache>
                <c:ptCount val="1"/>
                <c:pt idx="0">
                  <c:v>2004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'Tabelle1'!$B$2:$B$6</c:f>
              <c:numCache>
                <c:formatCode>General</c:formatCode>
                <c:ptCount val="5"/>
                <c:pt idx="0">
                  <c:v>21</c:v>
                </c:pt>
                <c:pt idx="1">
                  <c:v>25</c:v>
                </c:pt>
                <c:pt idx="2">
                  <c:v>19</c:v>
                </c:pt>
                <c:pt idx="3">
                  <c:v>12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E0-4655-A76A-EAEFACB042B1}"/>
            </c:ext>
          </c:extLst>
        </c:ser>
        <c:ser>
          <c:idx val="1"/>
          <c:order val="1"/>
          <c:tx>
            <c:strRef>
              <c:f>'Tabelle1'!$C$1</c:f>
              <c:strCache>
                <c:ptCount val="1"/>
                <c:pt idx="0">
                  <c:v>2005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'Tabelle1'!$C$2:$C$6</c:f>
              <c:numCache>
                <c:formatCode>General</c:formatCode>
                <c:ptCount val="5"/>
                <c:pt idx="0">
                  <c:v>28</c:v>
                </c:pt>
                <c:pt idx="1">
                  <c:v>26</c:v>
                </c:pt>
                <c:pt idx="2">
                  <c:v>19</c:v>
                </c:pt>
                <c:pt idx="3">
                  <c:v>14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E0-4655-A76A-EAEFACB042B1}"/>
            </c:ext>
          </c:extLst>
        </c:ser>
        <c:ser>
          <c:idx val="2"/>
          <c:order val="2"/>
          <c:tx>
            <c:strRef>
              <c:f>'Tabelle1'!$D$1</c:f>
              <c:strCache>
                <c:ptCount val="1"/>
                <c:pt idx="0">
                  <c:v>2006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'Tabelle1'!$D$2:$D$6</c:f>
              <c:numCache>
                <c:formatCode>General</c:formatCode>
                <c:ptCount val="5"/>
                <c:pt idx="0">
                  <c:v>32</c:v>
                </c:pt>
                <c:pt idx="1">
                  <c:v>30</c:v>
                </c:pt>
                <c:pt idx="2">
                  <c:v>22</c:v>
                </c:pt>
                <c:pt idx="3">
                  <c:v>18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E0-4655-A76A-EAEFACB042B1}"/>
            </c:ext>
          </c:extLst>
        </c:ser>
        <c:ser>
          <c:idx val="3"/>
          <c:order val="3"/>
          <c:tx>
            <c:strRef>
              <c:f>'Tabelle1'!$E$1</c:f>
              <c:strCache>
                <c:ptCount val="1"/>
                <c:pt idx="0">
                  <c:v>2007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'Tabelle1'!$E$2:$E$6</c:f>
              <c:numCache>
                <c:formatCode>General</c:formatCode>
                <c:ptCount val="5"/>
                <c:pt idx="0">
                  <c:v>38</c:v>
                </c:pt>
                <c:pt idx="1">
                  <c:v>38</c:v>
                </c:pt>
                <c:pt idx="2">
                  <c:v>26</c:v>
                </c:pt>
                <c:pt idx="3">
                  <c:v>22</c:v>
                </c:pt>
                <c:pt idx="4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0E0-4655-A76A-EAEFACB042B1}"/>
            </c:ext>
          </c:extLst>
        </c:ser>
        <c:ser>
          <c:idx val="4"/>
          <c:order val="4"/>
          <c:tx>
            <c:strRef>
              <c:f>'Tabelle1'!$F$1</c:f>
              <c:strCache>
                <c:ptCount val="1"/>
                <c:pt idx="0">
                  <c:v>2008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'Tabelle1'!$F$2:$F$6</c:f>
              <c:numCache>
                <c:formatCode>General</c:formatCode>
                <c:ptCount val="5"/>
                <c:pt idx="0">
                  <c:v>46</c:v>
                </c:pt>
                <c:pt idx="1">
                  <c:v>45</c:v>
                </c:pt>
                <c:pt idx="2">
                  <c:v>29</c:v>
                </c:pt>
                <c:pt idx="3">
                  <c:v>23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E0-4655-A76A-EAEFACB042B1}"/>
            </c:ext>
          </c:extLst>
        </c:ser>
        <c:ser>
          <c:idx val="5"/>
          <c:order val="5"/>
          <c:tx>
            <c:strRef>
              <c:f>'Tabelle1'!$G$1</c:f>
              <c:strCache>
                <c:ptCount val="1"/>
                <c:pt idx="0">
                  <c:v>2009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'Tabelle1'!$G$2:$G$6</c:f>
              <c:numCache>
                <c:formatCode>General</c:formatCode>
                <c:ptCount val="5"/>
                <c:pt idx="0">
                  <c:v>49</c:v>
                </c:pt>
                <c:pt idx="1">
                  <c:v>47</c:v>
                </c:pt>
                <c:pt idx="2">
                  <c:v>36</c:v>
                </c:pt>
                <c:pt idx="3">
                  <c:v>26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0E0-4655-A76A-EAEFACB042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4436352"/>
        <c:axId val="154438272"/>
      </c:barChart>
      <c:catAx>
        <c:axId val="154436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54438272"/>
        <c:crosses val="autoZero"/>
        <c:auto val="1"/>
        <c:lblAlgn val="ctr"/>
        <c:lblOffset val="100"/>
        <c:noMultiLvlLbl val="0"/>
      </c:catAx>
      <c:valAx>
        <c:axId val="1544382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443635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556"/>
          <c:y val="0.28609619303050016"/>
          <c:w val="9.7738312007874084E-2"/>
          <c:h val="0.4090574305451873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883981299212592E-2"/>
          <c:y val="2.5751905404041254E-2"/>
          <c:w val="0.91736601870078738"/>
          <c:h val="0.789896112826272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spPr>
            <a:gradFill rotWithShape="1">
              <a:gsLst>
                <a:gs pos="0">
                  <a:schemeClr val="dk1">
                    <a:tint val="60000"/>
                    <a:lumMod val="104000"/>
                  </a:schemeClr>
                </a:gs>
                <a:gs pos="100000">
                  <a:schemeClr val="dk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dk1">
                  <a:tint val="60000"/>
                </a:schemeClr>
              </a:solidFill>
              <a:prstDash val="solid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30</c:v>
                </c:pt>
                <c:pt idx="1">
                  <c:v>21.5</c:v>
                </c:pt>
                <c:pt idx="2">
                  <c:v>16.7</c:v>
                </c:pt>
                <c:pt idx="3">
                  <c:v>10.7</c:v>
                </c:pt>
                <c:pt idx="4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7C-434B-BFF3-44AE4039031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2009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49.1</c:v>
                </c:pt>
                <c:pt idx="1">
                  <c:v>41.7</c:v>
                </c:pt>
                <c:pt idx="2">
                  <c:v>31.1</c:v>
                </c:pt>
                <c:pt idx="3">
                  <c:v>20.3</c:v>
                </c:pt>
                <c:pt idx="4">
                  <c:v>13.8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7C-434B-BFF3-44AE4039031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5260416"/>
        <c:axId val="155261952"/>
      </c:barChart>
      <c:catAx>
        <c:axId val="1552604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55261952"/>
        <c:crosses val="autoZero"/>
        <c:auto val="1"/>
        <c:lblAlgn val="ctr"/>
        <c:lblOffset val="100"/>
        <c:noMultiLvlLbl val="0"/>
      </c:catAx>
      <c:valAx>
        <c:axId val="155261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5526041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  <a:p>
            <a:pPr>
              <a:defRPr/>
            </a:pPr>
            <a:endParaRPr lang="en-US"/>
          </a:p>
        </c:rich>
      </c:tx>
      <c:layout>
        <c:manualLayout>
          <c:xMode val="edge"/>
          <c:yMode val="edge"/>
          <c:x val="5.5389754691022169E-2"/>
          <c:y val="5.54826646765450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EAD-4EB5-A885-A3FEAED56246}"/>
              </c:ext>
            </c:extLst>
          </c:dPt>
          <c:dPt>
            <c:idx val="1"/>
            <c:bubble3D val="0"/>
            <c:explosion val="14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DEAD-4EB5-A885-A3FEAED56246}"/>
              </c:ext>
            </c:extLst>
          </c:dPt>
          <c:dPt>
            <c:idx val="2"/>
            <c:bubble3D val="0"/>
            <c:explosion val="13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EAD-4EB5-A885-A3FEAED56246}"/>
              </c:ext>
            </c:extLst>
          </c:dPt>
          <c:dPt>
            <c:idx val="3"/>
            <c:bubble3D val="0"/>
            <c:explosion val="13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EAD-4EB5-A885-A3FEAED56246}"/>
              </c:ext>
            </c:extLst>
          </c:dPt>
          <c:dPt>
            <c:idx val="4"/>
            <c:bubble3D val="0"/>
            <c:explosion val="26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EAD-4EB5-A885-A3FEAED56246}"/>
              </c:ext>
            </c:extLst>
          </c:dPt>
          <c:dPt>
            <c:idx val="5"/>
            <c:bubble3D val="0"/>
            <c:explosion val="14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EAD-4EB5-A885-A3FEAED5624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DEAD-4EB5-A885-A3FEAED5624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DEAD-4EB5-A885-A3FEAED5624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DEAD-4EB5-A885-A3FEAED5624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DEAD-4EB5-A885-A3FEAED5624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EAD-4EB5-A885-A3FEAED5624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DEAD-4EB5-A885-A3FEAED5624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Tabelle1!$A$2:$A$7</c:f>
              <c:strCache>
                <c:ptCount val="6"/>
                <c:pt idx="0">
                  <c:v>Nur E-Books</c:v>
                </c:pt>
                <c:pt idx="1">
                  <c:v>Eher E-Books</c:v>
                </c:pt>
                <c:pt idx="2">
                  <c:v>Beides gleich oft</c:v>
                </c:pt>
                <c:pt idx="3">
                  <c:v>Eher gedruckte Bücher</c:v>
                </c:pt>
                <c:pt idx="4">
                  <c:v>Nur gedrückte Bücher</c:v>
                </c:pt>
                <c:pt idx="5">
                  <c:v>Weiß nicht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0.2</c:v>
                </c:pt>
                <c:pt idx="1">
                  <c:v>0.9</c:v>
                </c:pt>
                <c:pt idx="2">
                  <c:v>1.2</c:v>
                </c:pt>
                <c:pt idx="3">
                  <c:v>2.4</c:v>
                </c:pt>
                <c:pt idx="4">
                  <c:v>4.3</c:v>
                </c:pt>
                <c:pt idx="5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AD-4EB5-A885-A3FEAED5624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0.00813</cdr:x>
      <cdr:y>0.04576</cdr:y>
    </cdr:from>
    <cdr:to>
      <cdr:x>0.0942</cdr:x>
      <cdr:y>0.11223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85531" y="199118"/>
          <a:ext cx="905069" cy="2892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1100" b="1" dirty="0"/>
            <a:t>%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73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21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1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71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9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388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069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253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14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75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27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55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20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02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2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13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tzwelt.de/news/82543-strategie-gegen-sterben-cds-dvds.html" TargetMode="External"/><Relationship Id="rId13" Type="http://schemas.openxmlformats.org/officeDocument/2006/relationships/hyperlink" Target="https://www.welt.de/wall-street-journal/article122556972/Spotify-rechnet-vor-was-Bands-verdienen-koennen.html" TargetMode="External"/><Relationship Id="rId3" Type="http://schemas.openxmlformats.org/officeDocument/2006/relationships/hyperlink" Target="http://www.foerderland.de/digitale-wirtschaft/netzwertig/news/artikel/die-entscheidende-ursache-fuer-den-medienwandel-das-internet-ist-ueberlegen/" TargetMode="External"/><Relationship Id="rId7" Type="http://schemas.openxmlformats.org/officeDocument/2006/relationships/hyperlink" Target="http://www.ard-werbung.de/fileadmin/user_upload/media-perspektiven/pdf/2010/11-2010_Ridder.pdf" TargetMode="External"/><Relationship Id="rId12" Type="http://schemas.openxmlformats.org/officeDocument/2006/relationships/hyperlink" Target="http://www.stern.de/kultur/musik/farin-urlaub-veroeffentlicht-neues-album--faszination-weltraum--3824768.html" TargetMode="External"/><Relationship Id="rId2" Type="http://schemas.openxmlformats.org/officeDocument/2006/relationships/hyperlink" Target="http://www.muehldorf-tv.info/files/Webfernsehen/FIM_VorNach.html" TargetMode="External"/><Relationship Id="rId16" Type="http://schemas.openxmlformats.org/officeDocument/2006/relationships/hyperlink" Target="http://www.informationisbeautiful.net/2010/how-much-do-music-artists-earn-onlin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d-werbung.de/fileadmin/user_upload/media-perspektiven/pdf/2015/07082015_Engel_Breunig.pdf" TargetMode="External"/><Relationship Id="rId11" Type="http://schemas.openxmlformats.org/officeDocument/2006/relationships/hyperlink" Target="http://diepresse.com/home/techscience/internet/4594178/MusikStreaming_Wie-viele-Horer-man-braucht-um-100-Euro-zu-verdienen" TargetMode="External"/><Relationship Id="rId5" Type="http://schemas.openxmlformats.org/officeDocument/2006/relationships/hyperlink" Target="http://www.iptv-anbieter.info/webradio/webradio-einfuehrung.html" TargetMode="External"/><Relationship Id="rId15" Type="http://schemas.openxmlformats.org/officeDocument/2006/relationships/hyperlink" Target="https://www.spotifyartists.com/spotify-explained/#how-is-spotify-contributing-to-the-music-business" TargetMode="External"/><Relationship Id="rId10" Type="http://schemas.openxmlformats.org/officeDocument/2006/relationships/hyperlink" Target="http://www.musikstreamingdienste.net/" TargetMode="External"/><Relationship Id="rId4" Type="http://schemas.openxmlformats.org/officeDocument/2006/relationships/hyperlink" Target="https://www.welt.de/wirtschaft/webwelt/article158453964/Freenet-attackiert-Telekom-mit-Internet-Fernsehen.html" TargetMode="External"/><Relationship Id="rId9" Type="http://schemas.openxmlformats.org/officeDocument/2006/relationships/hyperlink" Target="http://www.marktwaechter.de/sites/default/files/downloads/untersuchung_streamingdienste_final_0.pdf" TargetMode="External"/><Relationship Id="rId14" Type="http://schemas.openxmlformats.org/officeDocument/2006/relationships/hyperlink" Target="http://www.faz.net/aktuell/feuilleton/medien/streit-um-spotify-und-andere-streaming-dienste-13271222-p2.html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iegel.de/lebenundlernen/uni/lernen-buch-schlaegt-internet-a-132532.html" TargetMode="External"/><Relationship Id="rId13" Type="http://schemas.openxmlformats.org/officeDocument/2006/relationships/hyperlink" Target="http://de.statista.com/graphic/2/232861/prognose-umsatz-e-books.jpg" TargetMode="External"/><Relationship Id="rId3" Type="http://schemas.openxmlformats.org/officeDocument/2006/relationships/hyperlink" Target="http://images.google.de/imgres?imgurl=http://www.gugelproductions.de/blog/wp-content/uploads/2011/05/youtube_netflix_hulu_umsatz.jpg&amp;imgrefurl=http://www.gugelproductions.de/blog/2011/online-video-markt-umsaetze-wo-wird-geld-verdient.html&amp;h=375&amp;w=550&amp;tbnid=xRlpYpgZhvyznM:&amp;docid=CTv12jEsXMKQDM&amp;ei=TZEPWL_lFYiZgAaJx4moCQ&amp;tbm=isch&amp;iact=rc&amp;uact=3&amp;dur=2637&amp;page=0&amp;start=0&amp;ndsp=45&amp;ved=0ahUKEwj_v4rXuPbPAhWIDMAKHYljApUQMwgkKAgwCA&amp;bih=925&amp;biw=1920" TargetMode="External"/><Relationship Id="rId7" Type="http://schemas.openxmlformats.org/officeDocument/2006/relationships/hyperlink" Target="http://www.bildungsxperten.net/bildungschannels/studium/buecher-vs-internet-die-besten-quellen-richtig-nutzen/" TargetMode="External"/><Relationship Id="rId12" Type="http://schemas.openxmlformats.org/officeDocument/2006/relationships/hyperlink" Target="http://images.google.de/imgres?imgurl=http://winfwiki.wi-fom.de/images/thumb/a/ae/MarktanteilEBooks.jpg/360px-MarktanteilEBooks.jpg&amp;imgrefurl=http://winfwiki.wi-fom.de/index.php/Publikations-_und_Distributionsm%C3%B6glichkeiten_von_E-Books_im_Hochschulumfeld&amp;h=233&amp;w=360&amp;tbnid=Uag2cif-gSLABM:&amp;vet=1&amp;docid=6rnJBBTx9yjBZM&amp;ei=G98gWN_6FoLkUZnbmdAF&amp;tbm=isch&amp;iact=rc&amp;uact=3&amp;dur=3284&amp;page=0&amp;start=0&amp;ndsp=19&amp;ved=0ahUKEwif9N2iuZfQAhUCchQKHZltBloQMwghKAQwBA&amp;bih=954&amp;biw=958" TargetMode="External"/><Relationship Id="rId2" Type="http://schemas.openxmlformats.org/officeDocument/2006/relationships/hyperlink" Target="http://www.spiegel.de/netzwelt/web/der-netflix-deal-eine-milliarde-dollar-fuer-web-stream-filme-a-711315.html" TargetMode="External"/><Relationship Id="rId16" Type="http://schemas.openxmlformats.org/officeDocument/2006/relationships/hyperlink" Target="https://farm3.staticflickr.com/2923/14418095347_c227781ba5_o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hulio.de/wp-content/uploads/2014/10/Manipulation_Fernsehen1.jpg" TargetMode="External"/><Relationship Id="rId11" Type="http://schemas.openxmlformats.org/officeDocument/2006/relationships/hyperlink" Target="http://ebookverleih.de/" TargetMode="External"/><Relationship Id="rId5" Type="http://schemas.openxmlformats.org/officeDocument/2006/relationships/hyperlink" Target="http://abload.de/img/p1000817aiby5.jpg" TargetMode="External"/><Relationship Id="rId15" Type="http://schemas.openxmlformats.org/officeDocument/2006/relationships/hyperlink" Target="http://www.hometheaterequipment.com/attachments/home-theater-news-16/2445d1362527198-fighting-over-nothing-real-look-blu-ray-vs-streaming-streaming-bluray-2mbps-cu.jpg" TargetMode="External"/><Relationship Id="rId10" Type="http://schemas.openxmlformats.org/officeDocument/2006/relationships/hyperlink" Target="http://www.buecher.de/go/special/ebook-vs-buch/" TargetMode="External"/><Relationship Id="rId4" Type="http://schemas.openxmlformats.org/officeDocument/2006/relationships/hyperlink" Target="http://www.uni-stuttgart.de/soz/oi/publikationen/soi_2015_1_Radig_Wandel_Videoverleihmarkt.pdf" TargetMode="External"/><Relationship Id="rId9" Type="http://schemas.openxmlformats.org/officeDocument/2006/relationships/hyperlink" Target="http://www.br.de/radio/bayern1/inhalt/experten-tipps/umweltkommissar/buch-ebook-lesen-umwelt-100.html" TargetMode="External"/><Relationship Id="rId14" Type="http://schemas.openxmlformats.org/officeDocument/2006/relationships/hyperlink" Target="http://www.avsforum.com/forum/imagehosting/7553095545a4947613a1.jp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Video-on-Demand" TargetMode="External"/><Relationship Id="rId2" Type="http://schemas.openxmlformats.org/officeDocument/2006/relationships/hyperlink" Target="http://meedia.de/2015/07/02/vier-spannende-trends-bei-der-mediennutzung-in-deutschland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Medienwandel im 21.Jahrhundert </a:t>
            </a:r>
            <a:b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Eine Bestandsaufnahme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91848"/>
            <a:ext cx="9144000" cy="1655762"/>
          </a:xfrm>
        </p:spPr>
        <p:txBody>
          <a:bodyPr>
            <a:normAutofit/>
          </a:bodyPr>
          <a:lstStyle/>
          <a:p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 Veränderung der Mediennutzung</a:t>
            </a:r>
          </a:p>
        </p:txBody>
      </p:sp>
    </p:spTree>
    <p:extLst>
      <p:ext uri="{BB962C8B-B14F-4D97-AF65-F5344CB8AC3E}">
        <p14:creationId xmlns:p14="http://schemas.microsoft.com/office/powerpoint/2010/main" val="161477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1447800" y="1581150"/>
          <a:ext cx="1045845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2391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/>
        </p:nvGraphicFramePr>
        <p:xfrm>
          <a:off x="1828800" y="1619250"/>
          <a:ext cx="9067800" cy="5010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87815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2368550" y="1695450"/>
          <a:ext cx="9251950" cy="4933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2857500" y="1847851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„Zeitungen gehören zu meinen wichtigsten Informationsquellen für aktuelles Geschehen“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373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582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277633765"/>
              </p:ext>
            </p:extLst>
          </p:nvPr>
        </p:nvGraphicFramePr>
        <p:xfrm>
          <a:off x="1842122" y="1298714"/>
          <a:ext cx="10210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7142163" y="1859446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„Das Internet gehört zu meinen wichtigsten Informationsquellen für aktuelles Geschehen“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0974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2203450" y="143933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4648200" y="1790700"/>
            <a:ext cx="661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Menschen, die für ihre Information keine Zeitung mehr lesen</a:t>
            </a:r>
          </a:p>
        </p:txBody>
      </p:sp>
    </p:spTree>
    <p:extLst>
      <p:ext uri="{BB962C8B-B14F-4D97-AF65-F5344CB8AC3E}">
        <p14:creationId xmlns:p14="http://schemas.microsoft.com/office/powerpoint/2010/main" val="3034002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Inhalte ständig verfügbar</a:t>
            </a:r>
          </a:p>
          <a:p>
            <a:r>
              <a:rPr lang="de-DE" dirty="0"/>
              <a:t>Gratis oder kostenpflichtig</a:t>
            </a:r>
          </a:p>
          <a:p>
            <a:r>
              <a:rPr lang="de-DE" dirty="0"/>
              <a:t>Wann, so oft man möchte anschauen</a:t>
            </a:r>
          </a:p>
          <a:p>
            <a:r>
              <a:rPr lang="de-DE" dirty="0"/>
              <a:t>Unterbrechen, abbrechen, später fortsetzen</a:t>
            </a:r>
          </a:p>
          <a:p>
            <a:r>
              <a:rPr lang="de-DE" dirty="0"/>
              <a:t>Nicht auf das Fernsehprogramm warten</a:t>
            </a:r>
          </a:p>
          <a:p>
            <a:r>
              <a:rPr lang="de-DE" dirty="0"/>
              <a:t>Herunterladen und abspeichern</a:t>
            </a:r>
          </a:p>
          <a:p>
            <a:r>
              <a:rPr lang="de-DE" dirty="0"/>
              <a:t>Nur interessante Beiträge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3374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401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Zusätzlicher Markt</a:t>
            </a:r>
          </a:p>
          <a:p>
            <a:r>
              <a:rPr lang="de-DE" dirty="0"/>
              <a:t>Mehr Rechte</a:t>
            </a:r>
          </a:p>
          <a:p>
            <a:r>
              <a:rPr lang="de-DE" dirty="0"/>
              <a:t>Aktueller, schneller. Interaktiver, vielseitiger</a:t>
            </a:r>
          </a:p>
          <a:p>
            <a:r>
              <a:rPr lang="de-DE" dirty="0"/>
              <a:t>Abspielgerät nicht nötig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 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19001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697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 immer notwendig</a:t>
            </a:r>
          </a:p>
          <a:p>
            <a:r>
              <a:rPr lang="de-DE" dirty="0"/>
              <a:t>Computer, um Qualität zu garantieren</a:t>
            </a:r>
          </a:p>
          <a:p>
            <a:r>
              <a:rPr lang="de-DE" dirty="0"/>
              <a:t>Bild,- Tonqualität leiden</a:t>
            </a:r>
          </a:p>
          <a:p>
            <a:r>
              <a:rPr lang="de-DE" dirty="0"/>
              <a:t>Kleinere Bildgröße</a:t>
            </a:r>
          </a:p>
          <a:p>
            <a:r>
              <a:rPr lang="de-DE" dirty="0"/>
              <a:t>Weniger in Gruppen geschaut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Standardfernsehen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19001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90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65" y="1850570"/>
            <a:ext cx="6689408" cy="4598503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 flipV="1">
            <a:off x="633374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737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Sendervielfalt</a:t>
            </a:r>
          </a:p>
          <a:p>
            <a:r>
              <a:rPr lang="de-DE" dirty="0"/>
              <a:t>Themenvielfalt</a:t>
            </a:r>
          </a:p>
          <a:p>
            <a:r>
              <a:rPr lang="de-DE" dirty="0"/>
              <a:t>Kostenlos</a:t>
            </a:r>
          </a:p>
          <a:p>
            <a:r>
              <a:rPr lang="de-DE" dirty="0"/>
              <a:t>Songs mitschneiden </a:t>
            </a:r>
            <a:r>
              <a:rPr lang="de-DE" dirty="0">
                <a:sym typeface="Wingdings" panose="05000000000000000000" pitchFamily="2" charset="2"/>
              </a:rPr>
              <a:t> neue, kostenlose Musik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Internetradio</a:t>
            </a:r>
            <a:br>
              <a:rPr lang="de-DE" dirty="0"/>
            </a:br>
            <a:r>
              <a:rPr lang="de-DE" sz="2000" dirty="0"/>
              <a:t> Radio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0682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54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108718"/>
            <a:ext cx="10018713" cy="3682483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Zeitung, Fernsehen, Radio                    </a:t>
            </a:r>
            <a:r>
              <a:rPr lang="de-DE" dirty="0">
                <a:sym typeface="Wingdings" panose="05000000000000000000" pitchFamily="2" charset="2"/>
              </a:rPr>
              <a:t>Internet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Bücher </a:t>
            </a:r>
            <a:r>
              <a:rPr lang="de-DE" dirty="0">
                <a:sym typeface="Wingdings" panose="05000000000000000000" pitchFamily="2" charset="2"/>
              </a:rPr>
              <a:t>                E-Books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Datenträger </a:t>
            </a:r>
            <a:r>
              <a:rPr lang="de-DE" dirty="0">
                <a:sym typeface="Wingdings" panose="05000000000000000000" pitchFamily="2" charset="2"/>
              </a:rPr>
              <a:t>                 Streamingdienste</a:t>
            </a:r>
          </a:p>
          <a:p>
            <a:endParaRPr lang="de-DE" dirty="0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3531443" y="5000923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832361" y="3963151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5372009" y="2907374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Themen</a:t>
            </a:r>
            <a:br>
              <a:rPr lang="de-DE" dirty="0"/>
            </a:b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7678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Internetverbindung, internetfähiges Gerät benötigt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konventionelles Radio</a:t>
            </a:r>
            <a:br>
              <a:rPr lang="de-DE" dirty="0"/>
            </a:br>
            <a:r>
              <a:rPr lang="de-DE" sz="2000" dirty="0"/>
              <a:t> Radio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0682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7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8955" y="118707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6906" y="2317413"/>
            <a:ext cx="10018713" cy="3124201"/>
          </a:xfrm>
        </p:spPr>
        <p:txBody>
          <a:bodyPr>
            <a:noAutofit/>
          </a:bodyPr>
          <a:lstStyle/>
          <a:p>
            <a:r>
              <a:rPr lang="de-DE" sz="2200" dirty="0"/>
              <a:t>E-Book Reader erschienen im Jahre 2000</a:t>
            </a:r>
          </a:p>
          <a:p>
            <a:endParaRPr lang="de-DE" sz="2200" dirty="0"/>
          </a:p>
          <a:p>
            <a:r>
              <a:rPr lang="de-DE" sz="2200" dirty="0"/>
              <a:t>Absatz</a:t>
            </a:r>
          </a:p>
          <a:p>
            <a:pPr marL="0" indent="0">
              <a:buNone/>
            </a:pPr>
            <a:r>
              <a:rPr lang="de-DE" sz="2200" dirty="0"/>
              <a:t>  2010                   2 Millionen</a:t>
            </a:r>
          </a:p>
          <a:p>
            <a:pPr marL="0" indent="0">
              <a:buNone/>
            </a:pPr>
            <a:r>
              <a:rPr lang="de-DE" sz="2200" dirty="0"/>
              <a:t>  2015                   27 Millionen </a:t>
            </a:r>
          </a:p>
          <a:p>
            <a:endParaRPr lang="de-DE" sz="2200" dirty="0"/>
          </a:p>
          <a:p>
            <a:r>
              <a:rPr lang="de-DE" sz="2200" dirty="0"/>
              <a:t>Trend auf dem Vormarsch</a:t>
            </a:r>
          </a:p>
          <a:p>
            <a:endParaRPr lang="de-DE" sz="2200" dirty="0"/>
          </a:p>
          <a:p>
            <a:r>
              <a:rPr lang="de-DE" sz="2200" dirty="0"/>
              <a:t>Gesamtumsatz auf dem Buchmarkt 5,4%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 flipV="1">
            <a:off x="6166419" y="1325217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602314" y="391683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2602314" y="343835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37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49627" y="907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626591"/>
              </p:ext>
            </p:extLst>
          </p:nvPr>
        </p:nvGraphicFramePr>
        <p:xfrm>
          <a:off x="1484313" y="1843313"/>
          <a:ext cx="10018712" cy="394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6166419" y="1298713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/>
        </p:nvSpPr>
        <p:spPr>
          <a:xfrm>
            <a:off x="3445669" y="6092014"/>
            <a:ext cx="6096000" cy="4875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https://de.statista.com/statistik/daten/studie/254618/umfrage/praeferenz-fuer-normale-buecher-oder-e-books-in-deutschland/</a:t>
            </a:r>
            <a:r>
              <a:rPr lang="de-DE" sz="1200" b="1" dirty="0">
                <a:solidFill>
                  <a:srgbClr val="333333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de-DE" sz="12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20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Internet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605" y="2097156"/>
            <a:ext cx="4477482" cy="2984988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2097156"/>
            <a:ext cx="5830955" cy="2994972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118131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11355"/>
            <a:ext cx="10018713" cy="4079846"/>
          </a:xfrm>
        </p:spPr>
        <p:txBody>
          <a:bodyPr/>
          <a:lstStyle/>
          <a:p>
            <a:r>
              <a:rPr lang="de-DE" dirty="0"/>
              <a:t>Texte oft nicht objektiv genug</a:t>
            </a:r>
          </a:p>
          <a:p>
            <a:r>
              <a:rPr lang="de-DE" dirty="0"/>
              <a:t>Informationsüberflutung</a:t>
            </a:r>
          </a:p>
          <a:p>
            <a:r>
              <a:rPr lang="de-DE" dirty="0"/>
              <a:t>seriöse von unseriösen Quellen unterscheiden</a:t>
            </a:r>
          </a:p>
          <a:p>
            <a:r>
              <a:rPr lang="de-DE" dirty="0"/>
              <a:t>Nur Informationshäppchen</a:t>
            </a:r>
          </a:p>
          <a:p>
            <a:r>
              <a:rPr lang="de-DE" dirty="0"/>
              <a:t>Reizüberflutung, Ablenkungen</a:t>
            </a:r>
          </a:p>
          <a:p>
            <a:r>
              <a:rPr lang="de-DE" dirty="0"/>
              <a:t>Erfahrungswerte zeigen: Buch effektiver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Internet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76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E-Books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8743905"/>
              </p:ext>
            </p:extLst>
          </p:nvPr>
        </p:nvGraphicFramePr>
        <p:xfrm>
          <a:off x="1551709" y="1792957"/>
          <a:ext cx="9617364" cy="4602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324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232890"/>
            <a:ext cx="10018713" cy="3124201"/>
          </a:xfrm>
        </p:spPr>
        <p:txBody>
          <a:bodyPr/>
          <a:lstStyle/>
          <a:p>
            <a:r>
              <a:rPr lang="de-DE" dirty="0"/>
              <a:t>Platzsparend</a:t>
            </a:r>
          </a:p>
          <a:p>
            <a:r>
              <a:rPr lang="de-DE" dirty="0"/>
              <a:t>Geringeres Gewicht</a:t>
            </a:r>
          </a:p>
          <a:p>
            <a:r>
              <a:rPr lang="de-DE" dirty="0"/>
              <a:t>Unempfindlicher</a:t>
            </a:r>
          </a:p>
          <a:p>
            <a:r>
              <a:rPr lang="de-DE" dirty="0"/>
              <a:t>Günstiger</a:t>
            </a:r>
          </a:p>
          <a:p>
            <a:r>
              <a:rPr lang="de-DE" dirty="0"/>
              <a:t>Neuerscheinungen als E-Book früher verfügbar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103" y="1887893"/>
            <a:ext cx="3877897" cy="47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99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77" y="1887893"/>
            <a:ext cx="8517132" cy="4272471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49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 von Büchern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91" y="1707426"/>
            <a:ext cx="4281876" cy="287742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11" y="1583212"/>
            <a:ext cx="4287490" cy="2821167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Inhaltsplatzhalter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61" y="4360883"/>
            <a:ext cx="4287490" cy="2421941"/>
          </a:xfr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09" y="4404379"/>
            <a:ext cx="4347840" cy="2334950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0" name="Gerade Verbindung mit Pfeil 9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76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554174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05690"/>
              </p:ext>
            </p:extLst>
          </p:nvPr>
        </p:nvGraphicFramePr>
        <p:xfrm>
          <a:off x="1674218" y="2283471"/>
          <a:ext cx="8697686" cy="349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843">
                  <a:extLst>
                    <a:ext uri="{9D8B030D-6E8A-4147-A177-3AD203B41FA5}">
                      <a16:colId xmlns:a16="http://schemas.microsoft.com/office/drawing/2014/main" val="238879895"/>
                    </a:ext>
                  </a:extLst>
                </a:gridCol>
                <a:gridCol w="4348843">
                  <a:extLst>
                    <a:ext uri="{9D8B030D-6E8A-4147-A177-3AD203B41FA5}">
                      <a16:colId xmlns:a16="http://schemas.microsoft.com/office/drawing/2014/main" val="79224440"/>
                    </a:ext>
                  </a:extLst>
                </a:gridCol>
              </a:tblGrid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Physische Medien (</a:t>
                      </a:r>
                      <a:r>
                        <a:rPr lang="de-DE" dirty="0" err="1"/>
                        <a:t>DVD´s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BD´s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Streaming Dienste (Amazon Video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Netflix</a:t>
                      </a:r>
                      <a:r>
                        <a:rPr lang="de-DE" baseline="0" dirty="0"/>
                        <a:t>)</a:t>
                      </a:r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637280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Sinkender Umsatz wird erwartet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Boom</a:t>
                      </a:r>
                      <a:r>
                        <a:rPr lang="de-DE" baseline="0" dirty="0"/>
                        <a:t> im Jahre 2006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4782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Trend              zugunsten Streamingdiensten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PC/Laptop und Smart </a:t>
                      </a:r>
                      <a:r>
                        <a:rPr lang="de-DE" dirty="0" err="1"/>
                        <a:t>TV´s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465369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Rückgang von Videotheken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Beliebt</a:t>
                      </a:r>
                      <a:r>
                        <a:rPr lang="de-DE" baseline="0" dirty="0"/>
                        <a:t> bei der jüngeren Generation </a:t>
                      </a:r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074533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2015:</a:t>
                      </a:r>
                      <a:r>
                        <a:rPr lang="de-DE" baseline="0" dirty="0"/>
                        <a:t> BD 28,8 Mio.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/>
                        <a:t>            DVD 71,5 Mio.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2005 1      Mio.€       Umsatz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 580 Mio. €      Umsatz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952554"/>
                  </a:ext>
                </a:extLst>
              </a:tr>
            </a:tbl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 flipV="1">
            <a:off x="2396303" y="3758224"/>
            <a:ext cx="511110" cy="93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576974" y="196369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Streaming Dienste</a:t>
            </a:r>
            <a:endParaRPr lang="de-DE" sz="2000" dirty="0"/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5950225" y="1378225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06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67204" y="1924543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sz="2600" dirty="0"/>
          </a:p>
          <a:p>
            <a:r>
              <a:rPr lang="de-DE" sz="2600" dirty="0"/>
              <a:t>Medienwandel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Vorteile</a:t>
            </a:r>
          </a:p>
          <a:p>
            <a:endParaRPr lang="de-DE" sz="2600" dirty="0"/>
          </a:p>
          <a:p>
            <a:r>
              <a:rPr lang="de-DE" sz="2600" dirty="0"/>
              <a:t>Gefahren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Zukunftsaussichten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Einleitung</a:t>
            </a:r>
            <a:br>
              <a:rPr lang="de-DE" dirty="0"/>
            </a:b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53875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4410314"/>
              </p:ext>
            </p:extLst>
          </p:nvPr>
        </p:nvGraphicFramePr>
        <p:xfrm>
          <a:off x="1484312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1484312" y="5343787"/>
            <a:ext cx="676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Basis: Befragte Internetnutzer | Mehrfachnennungen möglich </a:t>
            </a:r>
          </a:p>
        </p:txBody>
      </p:sp>
    </p:spTree>
    <p:extLst>
      <p:ext uri="{BB962C8B-B14F-4D97-AF65-F5344CB8AC3E}">
        <p14:creationId xmlns:p14="http://schemas.microsoft.com/office/powerpoint/2010/main" val="277318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9273354"/>
              </p:ext>
            </p:extLst>
          </p:nvPr>
        </p:nvGraphicFramePr>
        <p:xfrm>
          <a:off x="1484313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1484312" y="5343787"/>
            <a:ext cx="676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Basis: Befragte Internetnutzer | Mehrfachnennungen möglich </a:t>
            </a:r>
          </a:p>
        </p:txBody>
      </p:sp>
    </p:spTree>
    <p:extLst>
      <p:ext uri="{BB962C8B-B14F-4D97-AF65-F5344CB8AC3E}">
        <p14:creationId xmlns:p14="http://schemas.microsoft.com/office/powerpoint/2010/main" val="1017802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92" y="1589885"/>
            <a:ext cx="6305795" cy="48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16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89110" y="2335695"/>
            <a:ext cx="10018713" cy="3124201"/>
          </a:xfrm>
        </p:spPr>
        <p:txBody>
          <a:bodyPr/>
          <a:lstStyle/>
          <a:p>
            <a:r>
              <a:rPr lang="de-DE" dirty="0"/>
              <a:t>Kostengünstiger</a:t>
            </a:r>
          </a:p>
          <a:p>
            <a:r>
              <a:rPr lang="de-DE" dirty="0"/>
              <a:t>Senkt Piraterie</a:t>
            </a:r>
          </a:p>
          <a:p>
            <a:r>
              <a:rPr lang="de-DE" dirty="0"/>
              <a:t>Entdecken von neuer Musik, neuen Filmen</a:t>
            </a:r>
          </a:p>
          <a:p>
            <a:r>
              <a:rPr lang="de-DE" dirty="0"/>
              <a:t>Große Auswahl</a:t>
            </a:r>
          </a:p>
          <a:p>
            <a:r>
              <a:rPr lang="de-DE" dirty="0"/>
              <a:t>News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Streaming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478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92798" y="1672582"/>
            <a:ext cx="4144364" cy="2329132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37162" y="4832513"/>
            <a:ext cx="2967367" cy="194601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428" y="1672582"/>
            <a:ext cx="2748734" cy="1618916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4728" y="3555113"/>
            <a:ext cx="2381834" cy="2819871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1" name="Gerade Verbindung mit Pfeil 10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2798" y="4001714"/>
            <a:ext cx="4007091" cy="260311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634" y="1672582"/>
            <a:ext cx="2622421" cy="3146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049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9" y="1633826"/>
            <a:ext cx="6340018" cy="5224174"/>
          </a:xfrm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60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 descr="C:\Users\jenif\AppData\Local\Microsoft\Windows\INetCacheContent.Word\14418095347_c227781ba5_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87" y="1688713"/>
            <a:ext cx="7613985" cy="47587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951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90300" y="1573315"/>
            <a:ext cx="7070737" cy="5048036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69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2023392464"/>
              </p:ext>
            </p:extLst>
          </p:nvPr>
        </p:nvGraphicFramePr>
        <p:xfrm>
          <a:off x="1733146" y="1098821"/>
          <a:ext cx="9573846" cy="5492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1279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3048000" y="6550223"/>
            <a:ext cx="1074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http://static1.businessinsider.com/image/537e6397eab8ea0606f3b540-1200-900/2014_05_22_music.jpg</a:t>
            </a:r>
          </a:p>
        </p:txBody>
      </p: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3273177418"/>
              </p:ext>
            </p:extLst>
          </p:nvPr>
        </p:nvGraphicFramePr>
        <p:xfrm>
          <a:off x="2418529" y="1623060"/>
          <a:ext cx="4101539" cy="4377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Inhaltsplatzhalt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028540"/>
              </p:ext>
            </p:extLst>
          </p:nvPr>
        </p:nvGraphicFramePr>
        <p:xfrm>
          <a:off x="6755642" y="1774209"/>
          <a:ext cx="3971498" cy="422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5211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5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1728137"/>
              </p:ext>
            </p:extLst>
          </p:nvPr>
        </p:nvGraphicFramePr>
        <p:xfrm>
          <a:off x="1484313" y="1683186"/>
          <a:ext cx="10018712" cy="417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/>
        </p:nvSpPr>
        <p:spPr>
          <a:xfrm>
            <a:off x="3445669" y="607070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http://meedia.de/2015/07/02/vier-spannende-trends-bei-der-mediennutzung-in-deutschland/</a:t>
            </a:r>
          </a:p>
        </p:txBody>
      </p:sp>
    </p:spTree>
    <p:extLst>
      <p:ext uri="{BB962C8B-B14F-4D97-AF65-F5344CB8AC3E}">
        <p14:creationId xmlns:p14="http://schemas.microsoft.com/office/powerpoint/2010/main" val="251160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625442" y="6461840"/>
            <a:ext cx="8877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https://staticseekingalpha.a.ssl.fastly.net/uploads/2015/4/8/2432251-14285378648086321-Michael-Carter.png</a:t>
            </a:r>
          </a:p>
        </p:txBody>
      </p:sp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293220"/>
              </p:ext>
            </p:extLst>
          </p:nvPr>
        </p:nvGraphicFramePr>
        <p:xfrm>
          <a:off x="2385461" y="1887893"/>
          <a:ext cx="7305726" cy="3667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6914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93" y="1887893"/>
            <a:ext cx="9587332" cy="24780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370" y="4577773"/>
            <a:ext cx="1707801" cy="18279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83" y="4577773"/>
            <a:ext cx="1827922" cy="182792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17" y="4577773"/>
            <a:ext cx="1789601" cy="178960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30" y="4577773"/>
            <a:ext cx="1789601" cy="178960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43" y="4577773"/>
            <a:ext cx="1789601" cy="178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1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095500"/>
            <a:ext cx="10018713" cy="4518163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ttp://www.faz.net/aktuell/wirtschaft/unternehmen/zeitungen-in-der-krise-medienwandel-und-internet-13089556.html</a:t>
            </a:r>
          </a:p>
          <a:p>
            <a:r>
              <a:rPr lang="de-DE" dirty="0">
                <a:hlinkClick r:id="rId2"/>
              </a:rPr>
              <a:t>http://www.muehldorf-tv.info/files/Webfernsehen/FIM_VorNach.html</a:t>
            </a:r>
            <a:endParaRPr lang="de-DE" dirty="0"/>
          </a:p>
          <a:p>
            <a:r>
              <a:rPr lang="de-DE" dirty="0">
                <a:hlinkClick r:id="rId3"/>
              </a:rPr>
              <a:t>http://www.foerderland.de/digitale-wirtschaft/netzwertig/news/artikel/die-entscheidende-ursache-fuer-den-medienwandel-das-internet-ist-ueberlegen/</a:t>
            </a:r>
            <a:endParaRPr lang="de-DE" dirty="0"/>
          </a:p>
          <a:p>
            <a:r>
              <a:rPr lang="de-DE" dirty="0">
                <a:hlinkClick r:id="rId4"/>
              </a:rPr>
              <a:t>https://www.welt.de/wirtschaft/webwelt/article158453964/Freenet-attackiert-Telekom-mit-Internet-Fernsehen.html</a:t>
            </a:r>
            <a:endParaRPr lang="de-DE" dirty="0"/>
          </a:p>
          <a:p>
            <a:r>
              <a:rPr lang="de-DE" dirty="0">
                <a:hlinkClick r:id="rId5"/>
              </a:rPr>
              <a:t>http://www.iptv-anbieter.info/webradio/webradio-einfuehrung.html</a:t>
            </a:r>
            <a:endParaRPr lang="de-DE" dirty="0"/>
          </a:p>
          <a:p>
            <a:r>
              <a:rPr lang="de-DE" dirty="0">
                <a:hlinkClick r:id="rId6"/>
              </a:rPr>
              <a:t>http://www.ard-werbung.de/fileadmin/user_upload/media-perspektiven/pdf/2015/07082015_Engel_Breunig.pdf</a:t>
            </a:r>
            <a:endParaRPr lang="de-DE" dirty="0"/>
          </a:p>
          <a:p>
            <a:r>
              <a:rPr lang="de-DE" dirty="0">
                <a:hlinkClick r:id="rId7"/>
              </a:rPr>
              <a:t>http://www.ard-werbung.de/fileadmin/user_upload/media-perspektiven/pdf/2010/11-2010_Ridder.pdf</a:t>
            </a:r>
            <a:endParaRPr lang="de-DE" dirty="0"/>
          </a:p>
          <a:p>
            <a:r>
              <a:rPr lang="de-DE" dirty="0">
                <a:hlinkClick r:id="rId8"/>
              </a:rPr>
              <a:t>https://www.netzwelt.de/news/82543-strategie-gegen-sterben-cds-dvds.html</a:t>
            </a:r>
            <a:endParaRPr lang="de-DE" dirty="0"/>
          </a:p>
          <a:p>
            <a:r>
              <a:rPr lang="de-DE" u="sng" dirty="0">
                <a:hlinkClick r:id="rId9"/>
              </a:rPr>
              <a:t>http://www.marktwaechter.de/sites/default/files/downloads/untersuchung_streamingdienste_final_0.pdf</a:t>
            </a:r>
            <a:r>
              <a:rPr lang="de-DE" dirty="0"/>
              <a:t> (Verbraucherzentrale Reinland-Pfalz)</a:t>
            </a:r>
          </a:p>
          <a:p>
            <a:r>
              <a:rPr lang="de-DE" u="sng" dirty="0">
                <a:hlinkClick r:id="rId10"/>
              </a:rPr>
              <a:t>http://www.musikstreamingdienste.net/</a:t>
            </a:r>
            <a:endParaRPr lang="de-DE" dirty="0"/>
          </a:p>
          <a:p>
            <a:r>
              <a:rPr lang="de-DE" dirty="0">
                <a:hlinkClick r:id="rId11"/>
              </a:rPr>
              <a:t>http://diepresse.com/home/techscience/internet/4594178/MusikStreaming_Wie-viele-Horer-man-braucht-um-100-Euro-zu-verdienen</a:t>
            </a:r>
            <a:endParaRPr lang="de-DE" dirty="0"/>
          </a:p>
          <a:p>
            <a:r>
              <a:rPr lang="de-DE" dirty="0">
                <a:hlinkClick r:id="rId12"/>
              </a:rPr>
              <a:t>http://www.stern.de/kultur/musik/farin-urlaub-veroeffentlicht-neues-album--faszination-weltraum--3824768.html</a:t>
            </a:r>
            <a:endParaRPr lang="de-DE" dirty="0"/>
          </a:p>
          <a:p>
            <a:r>
              <a:rPr lang="de-DE" u="sng" dirty="0">
                <a:hlinkClick r:id="rId13"/>
              </a:rPr>
              <a:t>https://www.welt.de/wall-street-journal/article122556972/Spotify-rechnet-vor-was-Bands-verdienen-koennen.html</a:t>
            </a:r>
            <a:endParaRPr lang="de-DE" dirty="0"/>
          </a:p>
          <a:p>
            <a:r>
              <a:rPr lang="de-DE" u="sng" dirty="0">
                <a:hlinkClick r:id="rId14"/>
              </a:rPr>
              <a:t>http://www.faz.net/aktuell/feuilleton/medien/streit-um-spotify-und-andere-streaming-dienste-13271222-p2.html</a:t>
            </a:r>
            <a:endParaRPr lang="de-DE" dirty="0"/>
          </a:p>
          <a:p>
            <a:r>
              <a:rPr lang="de-DE" u="sng" dirty="0">
                <a:hlinkClick r:id="rId15"/>
              </a:rPr>
              <a:t>https://www.spotifyartists.com/spotify-explained/#how-is-spotify-contributing-to-the-music-business</a:t>
            </a:r>
            <a:endParaRPr lang="de-DE" dirty="0"/>
          </a:p>
          <a:p>
            <a:r>
              <a:rPr lang="de-DE" u="sng" dirty="0">
                <a:hlinkClick r:id="rId16"/>
              </a:rPr>
              <a:t>http://www.informationisbeautiful.net/2010/how-much-do-music-artists-earn-online/</a:t>
            </a:r>
            <a:endParaRPr lang="de-DE" dirty="0"/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0134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498862"/>
            <a:ext cx="10018713" cy="4598505"/>
          </a:xfrm>
        </p:spPr>
        <p:txBody>
          <a:bodyPr>
            <a:normAutofit fontScale="92500" lnSpcReduction="20000"/>
          </a:bodyPr>
          <a:lstStyle/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2"/>
              </a:rPr>
              <a:t>http://www.spiegel.de/netzwelt/web/der-netflix-deal-eine-milliarde-dollar-fuer-web-stream-filme-a-711315.html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3"/>
              </a:rPr>
              <a:t>http://images.google.de/imgres?imgurl=http%3A%2F%2Fwww.gugelproductions.de%2Fblog%2Fwp-content%2Fuploads%2F2011%2F05%2Fyoutube_netflix_hulu_umsatz.jpg&amp;imgrefurl=http%3A%2F%2Fwww.gugelproductions.de%2Fblog%2F2011%2Fonline-video-markt-umsaetze-wo-wird-geld-verdient.html&amp;h=375&amp;w=550&amp;tbnid=xRlpYpgZhvyznM%3A&amp;docid=CTv12jEsXMKQDM&amp;ei=TZEPWL_lFYiZgAaJx4moCQ&amp;tbm=isch&amp;iact=rc&amp;uact=3&amp;dur=2637&amp;page=0&amp;start=0&amp;ndsp=45&amp;ved=0ahUKEwj_v4rXuPbPAhWIDMAKHYljApUQMwgkKAgwCA&amp;bih=925&amp;biw=1920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4"/>
              </a:rPr>
              <a:t>http://www.uni-stuttgart.de/soz/oi/publikationen/soi_2015_1_Radig_Wandel_Videoverleihmarkt.pdf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5"/>
              </a:rPr>
              <a:t>http://abload.de/img/p1000817aiby5.jpg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6"/>
              </a:rPr>
              <a:t>http://achulio.de/wp-content/uploads/2014/10/Manipulation_Fernsehen1.jpg</a:t>
            </a:r>
            <a:r>
              <a:rPr lang="de-DE" sz="1100" b="1" dirty="0">
                <a:solidFill>
                  <a:prstClr val="black"/>
                </a:solidFill>
              </a:rPr>
              <a:t> 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7"/>
              </a:rPr>
              <a:t>http://www.bildungsxperten.net/bildungschannels/studium/buecher-vs-internet-die-besten-quellen-richtig-nutzen/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8"/>
              </a:rPr>
              <a:t>http://www.spiegel.de/lebenundlernen/uni/lernen-buch-schlaegt-internet-a-132532.html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9"/>
              </a:rPr>
              <a:t>http://www.br.de/radio/bayern1/inhalt/experten-tipps/umweltkommissar/buch-ebook-lesen-umwelt-100.html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0"/>
              </a:rPr>
              <a:t>http://www.buecher.de/go/special/ebook-vs-buch/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1"/>
              </a:rPr>
              <a:t>http://ebookverleih.de/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2"/>
              </a:rPr>
              <a:t>http://images.google.de/imgres?imgurl=http%3A%2F%2Fwinfwiki.wi-fom.de%2Fimages%2Fthumb%2Fa%2Fae%2FMarktanteilEBooks.jpg%2F360px-MarktanteilEBooks.jpg&amp;imgrefurl=http%3A%2F%2Fwinfwiki.wi-fom.de%2Findex.php%2FPublikations-_und_Distributionsm%25C3%25B6glichkeiten_von_E-Books_im_Hochschulumfeld&amp;h=233&amp;w=360&amp;tbnid=Uag2cif-gSLABM%3A&amp;vet=1&amp;docid=6rnJBBTx9yjBZM&amp;ei=G98gWN_6FoLkUZnbmdAF&amp;tbm=isch&amp;iact=rc&amp;uact=3&amp;dur=3284&amp;page=0&amp;start=0&amp;ndsp=19&amp;ved=0ahUKEwif9N2iuZfQAhUCchQKHZltBloQMwghKAQwBA&amp;bih=954&amp;biw=958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3"/>
              </a:rPr>
              <a:t>http://de.statista.com/graphic/2/232861/prognose-umsatz-e-books.jpg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4"/>
              </a:rPr>
              <a:t>http://www.avsforum.com/forum/imagehosting/7553095545a4947613a1.jpg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5"/>
              </a:rPr>
              <a:t>http://www.hometheaterequipment.com/attachments/home-theater-news-16/2445d1362527198-fighting-over-nothing-real-look-blu-ray-vs-streaming-streaming-bluray-2mbps-cu.jpg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6"/>
              </a:rPr>
              <a:t>https://farm3.staticflickr.com/2923/14418095347_c227781ba5_o.png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endParaRPr lang="de-DE" sz="1100" u="sng" dirty="0">
              <a:solidFill>
                <a:prstClr val="black"/>
              </a:solidFill>
            </a:endParaRPr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2636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85911" y="1032012"/>
            <a:ext cx="10018713" cy="4598505"/>
          </a:xfrm>
        </p:spPr>
        <p:txBody>
          <a:bodyPr>
            <a:normAutofit/>
          </a:bodyPr>
          <a:lstStyle/>
          <a:p>
            <a:pPr marL="0" lvl="0" indent="0">
              <a:buClr>
                <a:srgbClr val="30ACEC">
                  <a:lumMod val="75000"/>
                </a:srgbClr>
              </a:buClr>
              <a:buNone/>
            </a:pPr>
            <a:endParaRPr lang="de-DE" sz="1100" u="sng" dirty="0">
              <a:solidFill>
                <a:prstClr val="black"/>
              </a:solidFill>
            </a:endParaRPr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u="sng" dirty="0">
                <a:hlinkClick r:id="rId2"/>
              </a:rPr>
              <a:t>http://meedia.de/2015/07/02/vier-spannende-trends-bei-der-mediennutzung-in-deutschland/</a:t>
            </a:r>
            <a:endParaRPr lang="de-DE" sz="1000" dirty="0"/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u="sng" dirty="0">
                <a:hlinkClick r:id="rId3"/>
              </a:rPr>
              <a:t>https://de.wikipedia.org/wiki/Video-on-Demand</a:t>
            </a:r>
            <a:endParaRPr lang="de-DE" sz="1000" dirty="0"/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dirty="0"/>
              <a:t>http://found-footage.de/blu-ray-und-dvd-verkaufszahlen-in-den-letzten-jahren/</a:t>
            </a:r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dirty="0"/>
              <a:t>http://wp.ub.hsu-hh.de/16394/haetten-es-gewusst-ebook-vs-buch-vergleich/ </a:t>
            </a:r>
          </a:p>
          <a:p>
            <a:pPr lvl="0">
              <a:buClr>
                <a:srgbClr val="30ACEC">
                  <a:lumMod val="75000"/>
                </a:srgbClr>
              </a:buClr>
            </a:pPr>
            <a:endParaRPr lang="de-DE" sz="1100" u="sng" dirty="0">
              <a:solidFill>
                <a:prstClr val="black"/>
              </a:solidFill>
            </a:endParaRPr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718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Bildquellen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1908312"/>
            <a:ext cx="10018713" cy="3124201"/>
          </a:xfrm>
        </p:spPr>
        <p:txBody>
          <a:bodyPr>
            <a:normAutofit/>
          </a:bodyPr>
          <a:lstStyle/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0" y="1726488"/>
            <a:ext cx="8547333" cy="47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7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4002" y="73026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3341542"/>
              </p:ext>
            </p:extLst>
          </p:nvPr>
        </p:nvGraphicFramePr>
        <p:xfrm>
          <a:off x="1210386" y="1806310"/>
          <a:ext cx="549002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2302891648"/>
              </p:ext>
            </p:extLst>
          </p:nvPr>
        </p:nvGraphicFramePr>
        <p:xfrm>
          <a:off x="6705599" y="1825625"/>
          <a:ext cx="5036458" cy="431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/>
        </p:nvSpPr>
        <p:spPr>
          <a:xfrm>
            <a:off x="3955400" y="631085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33333"/>
                </a:solidFill>
                <a:latin typeface="+mj-lt"/>
                <a:ea typeface="Calibri" panose="020F0502020204030204" pitchFamily="34" charset="0"/>
              </a:rPr>
              <a:t>Statista2016: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https://de.statista.com/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statistik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daten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studie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/1388/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umfrage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taegliche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-nutzung-des-internets-in-minuten/</a:t>
            </a:r>
            <a:r>
              <a:rPr lang="de-DE" sz="1200" dirty="0">
                <a:solidFill>
                  <a:srgbClr val="333333"/>
                </a:solidFill>
                <a:latin typeface="+mj-lt"/>
                <a:ea typeface="Calibri" panose="020F0502020204030204" pitchFamily="34" charset="0"/>
              </a:rPr>
              <a:t> </a:t>
            </a:r>
            <a:endParaRPr lang="de-DE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9029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Seit dem Internet </a:t>
            </a:r>
            <a:r>
              <a:rPr lang="de-DE" dirty="0">
                <a:sym typeface="Wingdings" panose="05000000000000000000" pitchFamily="2" charset="2"/>
              </a:rPr>
              <a:t> Tempo Auflagen-, Anzeigenrückgangs beschleunigt</a:t>
            </a:r>
          </a:p>
          <a:p>
            <a:r>
              <a:rPr lang="de-DE" dirty="0">
                <a:sym typeface="Wingdings" panose="05000000000000000000" pitchFamily="2" charset="2"/>
              </a:rPr>
              <a:t>Innerhalb von 10 Jahren. Verkauf von Zeitungen um 6 Millionen geschrumpft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Gründe für Zeitungssterben</a:t>
            </a:r>
            <a:br>
              <a:rPr lang="de-DE" dirty="0"/>
            </a:br>
            <a:r>
              <a:rPr lang="de-DE" sz="2000" dirty="0"/>
              <a:t>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53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Zeitungen lesen teurer, Informationen im Netz günstiger</a:t>
            </a:r>
          </a:p>
          <a:p>
            <a:r>
              <a:rPr lang="de-DE" dirty="0"/>
              <a:t>Umfang, Qualität, Leistungen gesenkt</a:t>
            </a:r>
          </a:p>
          <a:p>
            <a:r>
              <a:rPr lang="de-DE" dirty="0"/>
              <a:t>Kosten durch Druck und Vertrieb</a:t>
            </a:r>
          </a:p>
          <a:p>
            <a:r>
              <a:rPr lang="de-DE" dirty="0"/>
              <a:t>Hohe Kapital-, Personalkosten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gedruckte Zeitung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98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Online-Informationen: aktueller und jeder Zeit zu haben</a:t>
            </a:r>
          </a:p>
          <a:p>
            <a:r>
              <a:rPr lang="de-DE" dirty="0"/>
              <a:t>Webseiten ohne viel menschliche Arbeit</a:t>
            </a:r>
          </a:p>
          <a:p>
            <a:r>
              <a:rPr lang="de-DE" dirty="0"/>
              <a:t>Passen sich individuellen Bedürfnissen, Interessen an</a:t>
            </a:r>
          </a:p>
          <a:p>
            <a:r>
              <a:rPr lang="de-DE" dirty="0"/>
              <a:t>Einfacher, unauffälliger am Computer, als Zeitung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Online-Zeitung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201017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49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Leser nicht bereit Geld zu zahlen</a:t>
            </a:r>
          </a:p>
          <a:p>
            <a:r>
              <a:rPr lang="de-DE" dirty="0"/>
              <a:t>Kostenlose Webseiten</a:t>
            </a:r>
          </a:p>
          <a:p>
            <a:r>
              <a:rPr lang="de-DE" dirty="0"/>
              <a:t>Geld durch Werbeeinnahmen </a:t>
            </a:r>
          </a:p>
          <a:p>
            <a:r>
              <a:rPr lang="de-DE" dirty="0"/>
              <a:t>Einnahmen reichen nur für Teil der Redaktion</a:t>
            </a:r>
          </a:p>
          <a:p>
            <a:r>
              <a:rPr lang="de-DE" dirty="0"/>
              <a:t>Journalisten keine Experten mehr, kaum noch gebraucht</a:t>
            </a:r>
          </a:p>
          <a:p>
            <a:r>
              <a:rPr lang="de-DE" dirty="0"/>
              <a:t>Blogs von Fachleuten, Autoren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Online-Zeitungen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201017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8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655</Words>
  <Application>Microsoft Office PowerPoint</Application>
  <PresentationFormat>Breitbild</PresentationFormat>
  <Paragraphs>228</Paragraphs>
  <Slides>45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1" baseType="lpstr">
      <vt:lpstr>Arial</vt:lpstr>
      <vt:lpstr>Calibri</vt:lpstr>
      <vt:lpstr>Corbel</vt:lpstr>
      <vt:lpstr>Times New Roman</vt:lpstr>
      <vt:lpstr>Wingdings</vt:lpstr>
      <vt:lpstr>Parallax</vt:lpstr>
      <vt:lpstr>Medienwandel im 21.Jahrhundert  Eine Bestandsaufnahme</vt:lpstr>
      <vt:lpstr>Themen </vt:lpstr>
      <vt:lpstr>Einleitung </vt:lpstr>
      <vt:lpstr>Mediennutzung aktuell Zeitung, Fernsehen, Radio                Internet</vt:lpstr>
      <vt:lpstr>Mediennutzung aktuell Zeitung, Fernsehen, Radio                 Internet</vt:lpstr>
      <vt:lpstr> Gründe für Zeitungssterben Zeitung                    Internet</vt:lpstr>
      <vt:lpstr>Nachteile: gedruckte Zeitung  Zeitung                    Internet</vt:lpstr>
      <vt:lpstr>Vorteile: Online-Zeitung  Zeitung                    Internet</vt:lpstr>
      <vt:lpstr>Nachteile: Online-Zeitungen  Zeitung                    Internet</vt:lpstr>
      <vt:lpstr>Zeitungen  Zeitung                    Internet</vt:lpstr>
      <vt:lpstr>Zeitungen  Zeitung                    Internet</vt:lpstr>
      <vt:lpstr>Zeitungen  Zeitung                    Internet</vt:lpstr>
      <vt:lpstr>Internet  Zeitung                    Internet</vt:lpstr>
      <vt:lpstr>Zeitungen  Zeitung                    Internet</vt:lpstr>
      <vt:lpstr>Vorteile: Internetfernsehen  Fernsehen                  Internet</vt:lpstr>
      <vt:lpstr>Vorteile: Internetfernsehen   Fernsehen                  Internet</vt:lpstr>
      <vt:lpstr>Nachteile: Standardfernsehen  Fernsehen                  Internet</vt:lpstr>
      <vt:lpstr>Mediennutzung aktuell  Fernsehen                  Internet</vt:lpstr>
      <vt:lpstr>Vorteile: Internetradio  Radio                  Internet</vt:lpstr>
      <vt:lpstr>Nachteile: konventionelles Radio  Radio                  Internet</vt:lpstr>
      <vt:lpstr>Mediennutzung aktuell Buch               E-Book</vt:lpstr>
      <vt:lpstr>Mediennutzung aktuell Buch               E-Book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Mediennutzung aktuell Datenträger                 Streaming Dienste</vt:lpstr>
      <vt:lpstr>Mediennutzung aktuell Datenträger                  Streaming Dienste</vt:lpstr>
      <vt:lpstr>Mediennutzung aktuell Datenträger                  Streaming Dienste</vt:lpstr>
      <vt:lpstr>Nachteile von Datenträgern Datenträger                  Streaming Dienste</vt:lpstr>
      <vt:lpstr>Vorteile von Streaming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Quellen</vt:lpstr>
      <vt:lpstr>Quellen</vt:lpstr>
      <vt:lpstr>Quellen</vt:lpstr>
      <vt:lpstr>Bildquellen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Medienwandel im 21. Jahrhundert</dc:title>
  <dc:creator>Sean Gocks</dc:creator>
  <cp:lastModifiedBy>Sean Gocks</cp:lastModifiedBy>
  <cp:revision>139</cp:revision>
  <dcterms:created xsi:type="dcterms:W3CDTF">2016-11-04T12:23:45Z</dcterms:created>
  <dcterms:modified xsi:type="dcterms:W3CDTF">2016-11-21T14:24:48Z</dcterms:modified>
</cp:coreProperties>
</file>